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9" r:id="rId3"/>
    <p:sldId id="260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3" r:id="rId15"/>
    <p:sldId id="27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097E-7E5E-4DB4-8373-589851A50D98}" type="datetimeFigureOut">
              <a:rPr lang="da-DK" smtClean="0"/>
              <a:t>28-10-2022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824F4-9920-4CA0-AFF5-BA813514F605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043247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097E-7E5E-4DB4-8373-589851A50D98}" type="datetimeFigureOut">
              <a:rPr lang="da-DK" smtClean="0"/>
              <a:t>28-10-2022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824F4-9920-4CA0-AFF5-BA813514F605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65184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097E-7E5E-4DB4-8373-589851A50D98}" type="datetimeFigureOut">
              <a:rPr lang="da-DK" smtClean="0"/>
              <a:t>28-10-2022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824F4-9920-4CA0-AFF5-BA813514F605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77571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097E-7E5E-4DB4-8373-589851A50D98}" type="datetimeFigureOut">
              <a:rPr lang="da-DK" smtClean="0"/>
              <a:t>28-10-2022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824F4-9920-4CA0-AFF5-BA813514F605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37137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097E-7E5E-4DB4-8373-589851A50D98}" type="datetimeFigureOut">
              <a:rPr lang="da-DK" smtClean="0"/>
              <a:t>28-10-2022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824F4-9920-4CA0-AFF5-BA813514F605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143824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097E-7E5E-4DB4-8373-589851A50D98}" type="datetimeFigureOut">
              <a:rPr lang="da-DK" smtClean="0"/>
              <a:t>28-10-2022</a:t>
            </a:fld>
            <a:endParaRPr lang="da-D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824F4-9920-4CA0-AFF5-BA813514F605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90589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097E-7E5E-4DB4-8373-589851A50D98}" type="datetimeFigureOut">
              <a:rPr lang="da-DK" smtClean="0"/>
              <a:t>28-10-2022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824F4-9920-4CA0-AFF5-BA813514F605}" type="slidenum">
              <a:rPr lang="da-DK" smtClean="0"/>
              <a:t>‹#›</a:t>
            </a:fld>
            <a:endParaRPr lang="da-DK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183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097E-7E5E-4DB4-8373-589851A50D98}" type="datetimeFigureOut">
              <a:rPr lang="da-DK" smtClean="0"/>
              <a:t>28-10-2022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824F4-9920-4CA0-AFF5-BA813514F605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15982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097E-7E5E-4DB4-8373-589851A50D98}" type="datetimeFigureOut">
              <a:rPr lang="da-DK" smtClean="0"/>
              <a:t>28-10-2022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824F4-9920-4CA0-AFF5-BA813514F605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57668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097E-7E5E-4DB4-8373-589851A50D98}" type="datetimeFigureOut">
              <a:rPr lang="da-DK" smtClean="0"/>
              <a:t>28-10-2022</a:t>
            </a:fld>
            <a:endParaRPr lang="da-DK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da-DK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824F4-9920-4CA0-AFF5-BA813514F605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49082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30DD097E-7E5E-4DB4-8373-589851A50D98}" type="datetimeFigureOut">
              <a:rPr lang="da-DK" smtClean="0"/>
              <a:t>28-10-2022</a:t>
            </a:fld>
            <a:endParaRPr lang="da-D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da-DK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824F4-9920-4CA0-AFF5-BA813514F605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43430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30DD097E-7E5E-4DB4-8373-589851A50D98}" type="datetimeFigureOut">
              <a:rPr lang="da-DK" smtClean="0"/>
              <a:t>28-10-2022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C9B824F4-9920-4CA0-AFF5-BA813514F605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12523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8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8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8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8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8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8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8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8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8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8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8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9632C6-3CED-4DC4-B67D-729CC7906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221" y="742805"/>
            <a:ext cx="1054360" cy="5076496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zh-CN" altLang="da-DK" sz="3200"/>
              <a:t>手厥阴心包经</a:t>
            </a:r>
            <a:endParaRPr lang="en-US" sz="3200"/>
          </a:p>
        </p:txBody>
      </p:sp>
      <p:pic>
        <p:nvPicPr>
          <p:cNvPr id="4" name="Picture 2" descr="The Best Tourist Places: Yellow River Legendary Xia Dynasty Adventure  Tourism and Beautiful Landscape">
            <a:extLst>
              <a:ext uri="{FF2B5EF4-FFF2-40B4-BE49-F238E27FC236}">
                <a16:creationId xmlns:a16="http://schemas.microsoft.com/office/drawing/2014/main" id="{92EEFA42-154B-9538-387B-EE7ADBBC5E5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65" r="-1" b="479"/>
          <a:stretch/>
        </p:blipFill>
        <p:spPr bwMode="auto">
          <a:xfrm>
            <a:off x="2359650" y="742806"/>
            <a:ext cx="4572046" cy="5076496"/>
          </a:xfrm>
          <a:prstGeom prst="rect">
            <a:avLst/>
          </a:prstGeom>
          <a:noFill/>
          <a:ln w="317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869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762B79-F23B-20DF-4C6E-629C5A169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629" y="1040672"/>
            <a:ext cx="4434035" cy="715940"/>
          </a:xfrm>
        </p:spPr>
        <p:txBody>
          <a:bodyPr/>
          <a:lstStyle/>
          <a:p>
            <a:r>
              <a:rPr lang="zh-CN" altLang="da-DK"/>
              <a:t>内关</a:t>
            </a:r>
            <a:r>
              <a:rPr lang="en-US" altLang="zh-CN">
                <a:solidFill>
                  <a:schemeClr val="tx2"/>
                </a:solidFill>
              </a:rPr>
              <a:t>(pc6)</a:t>
            </a:r>
            <a:endParaRPr lang="da-DK">
              <a:solidFill>
                <a:schemeClr val="tx2"/>
              </a:solidFill>
            </a:endParaRPr>
          </a:p>
        </p:txBody>
      </p:sp>
      <p:pic>
        <p:nvPicPr>
          <p:cNvPr id="9218" name="Picture 2" descr="手厥阴心包经9个高清穴位图">
            <a:extLst>
              <a:ext uri="{FF2B5EF4-FFF2-40B4-BE49-F238E27FC236}">
                <a16:creationId xmlns:a16="http://schemas.microsoft.com/office/drawing/2014/main" id="{A2D3C4EB-7C18-21B9-DA90-47431E925D4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893" y="1756612"/>
            <a:ext cx="4019539" cy="272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D616D2B9-CE6B-7A3B-D03C-0B4CF068F0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5568" y="2165684"/>
            <a:ext cx="3794760" cy="4443838"/>
          </a:xfrm>
        </p:spPr>
        <p:txBody>
          <a:bodyPr>
            <a:normAutofit lnSpcReduction="10000"/>
          </a:bodyPr>
          <a:lstStyle/>
          <a:p>
            <a:pPr algn="l" fontAlgn="base"/>
            <a:r>
              <a:rPr lang="zh-CN" altLang="da-DK" sz="1800">
                <a:solidFill>
                  <a:schemeClr val="tx2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Microsoft YaHei" panose="020B0503020204020204" pitchFamily="34" charset="-122"/>
              </a:rPr>
              <a:t>部位：</a:t>
            </a:r>
            <a:r>
              <a:rPr lang="zh-CN" sz="1800">
                <a:solidFill>
                  <a:schemeClr val="tx2"/>
                </a:solidFill>
                <a:effectLst/>
                <a:ea typeface="DengXian" panose="02010600030101010101" pitchFamily="2" charset="-122"/>
                <a:cs typeface="Microsoft YaHei" panose="020B0503020204020204" pitchFamily="34" charset="-122"/>
              </a:rPr>
              <a:t>在掌后去腕二寸</a:t>
            </a:r>
            <a:endParaRPr lang="da-DK" altLang="zh-CN" sz="1800" b="0" i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  <a:p>
            <a:pPr algn="l" fontAlgn="base"/>
            <a:r>
              <a:rPr lang="zh-CN" altLang="da-DK" sz="1800" b="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精确取穴：</a:t>
            </a:r>
            <a:r>
              <a:rPr lang="zh-CN" altLang="en-US" sz="1800" b="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在前臂前区，腕掌侧远端横纹上</a:t>
            </a:r>
            <a:r>
              <a:rPr lang="en-US" altLang="zh-CN" sz="1800">
                <a:solidFill>
                  <a:schemeClr val="tx2"/>
                </a:solidFill>
                <a:latin typeface="Arial" panose="020B0604020202020204" pitchFamily="34" charset="0"/>
              </a:rPr>
              <a:t>2</a:t>
            </a:r>
            <a:r>
              <a:rPr lang="zh-CN" altLang="en-US" sz="1800" b="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寸，掌长肌腱和桡侧腕曲肌腱之间。</a:t>
            </a:r>
            <a:r>
              <a:rPr lang="zh-CN" altLang="da-DK" sz="1800" b="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。</a:t>
            </a:r>
          </a:p>
          <a:p>
            <a:pPr algn="l" fontAlgn="base"/>
            <a:r>
              <a:rPr lang="zh-CN" altLang="da-DK" sz="1800" b="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主治疾病：</a:t>
            </a:r>
            <a:endParaRPr lang="da-DK" altLang="zh-CN" sz="1800" b="0" i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  <a:p>
            <a:pPr algn="l" fontAlgn="base"/>
            <a:r>
              <a:rPr lang="zh-CN" altLang="da-DK" sz="1800" b="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心痛</a:t>
            </a:r>
            <a:r>
              <a:rPr lang="zh-CN" altLang="en-US" sz="1800" b="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，</a:t>
            </a:r>
            <a:r>
              <a:rPr lang="zh-CN" altLang="da-DK" sz="1800" b="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胸闷</a:t>
            </a:r>
            <a:r>
              <a:rPr lang="zh-CN" altLang="en-US" sz="1800" b="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，心动过速和心动过缓等心系病证</a:t>
            </a:r>
            <a:r>
              <a:rPr lang="zh-CN" altLang="en-US" sz="1800">
                <a:solidFill>
                  <a:schemeClr val="tx2"/>
                </a:solidFill>
                <a:latin typeface="Arial" panose="020B0604020202020204" pitchFamily="34" charset="0"/>
              </a:rPr>
              <a:t>。</a:t>
            </a:r>
            <a:endParaRPr lang="en-US" altLang="zh-CN" sz="180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algn="l" fontAlgn="base"/>
            <a:r>
              <a:rPr lang="zh-CN" altLang="en-US" sz="1800" b="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胃痛，呕吐，呃逆等胃腑病证。</a:t>
            </a:r>
            <a:endParaRPr lang="da-DK" altLang="zh-CN" sz="1800" b="0" i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  <a:p>
            <a:pPr algn="l" fontAlgn="base"/>
            <a:r>
              <a:rPr lang="zh-CN" altLang="en-US" sz="1800" b="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中风，偏瘫，</a:t>
            </a:r>
            <a:r>
              <a:rPr lang="zh-CN" altLang="da-DK" sz="1800" b="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眩晕</a:t>
            </a:r>
            <a:r>
              <a:rPr lang="zh-CN" altLang="en-US" sz="1800" b="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，偏头痛。</a:t>
            </a:r>
            <a:endParaRPr lang="en-US" altLang="zh-CN" sz="1800" b="0" i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  <a:p>
            <a:pPr algn="l" fontAlgn="base"/>
            <a:r>
              <a:rPr lang="zh-CN" altLang="da-DK" sz="1800" b="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失眠</a:t>
            </a:r>
            <a:r>
              <a:rPr lang="zh-CN" altLang="en-US" sz="1800" b="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，郁证，癫狂痫等神志病证。</a:t>
            </a:r>
            <a:endParaRPr lang="en-US" altLang="zh-CN" sz="1800" b="0" i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  <a:p>
            <a:pPr algn="l" fontAlgn="base"/>
            <a:r>
              <a:rPr lang="zh-CN" altLang="da-DK" sz="1800" b="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肘臂</a:t>
            </a:r>
            <a:r>
              <a:rPr lang="zh-CN" altLang="en-US" sz="1800" b="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腕</a:t>
            </a:r>
            <a:r>
              <a:rPr lang="zh-CN" altLang="da-DK" sz="1800" b="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挛痛。</a:t>
            </a:r>
            <a:endParaRPr lang="en-US" altLang="zh-CN" sz="1800" b="0" i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  <a:p>
            <a:pPr algn="l" fontAlgn="base"/>
            <a:r>
              <a:rPr lang="zh-CN" altLang="en-US" sz="1600" b="0" i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针灸甲乙经</a:t>
            </a:r>
            <a:endParaRPr lang="en-US" altLang="zh-CN" sz="1600" b="0" i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algn="l" fontAlgn="base"/>
            <a:r>
              <a:rPr lang="zh-CN" altLang="da-DK" sz="1800">
                <a:solidFill>
                  <a:schemeClr val="bg1"/>
                </a:solidFill>
              </a:rPr>
              <a:t>针灸学第十版， 梁繁荣 王华主编</a:t>
            </a:r>
            <a:endParaRPr lang="da-DK" altLang="zh-CN" sz="1800">
              <a:solidFill>
                <a:schemeClr val="bg1"/>
              </a:solidFill>
            </a:endParaRPr>
          </a:p>
          <a:p>
            <a:pPr algn="l" fontAlgn="base"/>
            <a:endParaRPr lang="en-US" altLang="zh-CN" sz="1800" b="0" i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en-US" altLang="zh-CN" sz="180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algn="l"/>
            <a:endParaRPr lang="da-DK" altLang="zh-CN" sz="1600">
              <a:solidFill>
                <a:schemeClr val="bg1"/>
              </a:solidFill>
            </a:endParaRPr>
          </a:p>
          <a:p>
            <a:pPr algn="l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11384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3D9111-C7AB-583D-C9A2-93235DBBD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620" y="1114046"/>
            <a:ext cx="4486656" cy="754860"/>
          </a:xfrm>
        </p:spPr>
        <p:txBody>
          <a:bodyPr/>
          <a:lstStyle/>
          <a:p>
            <a:r>
              <a:rPr lang="zh-CN" altLang="da-DK"/>
              <a:t>大陵</a:t>
            </a:r>
            <a:r>
              <a:rPr lang="en-US" altLang="zh-CN">
                <a:solidFill>
                  <a:schemeClr val="tx2"/>
                </a:solidFill>
              </a:rPr>
              <a:t>(PC7)</a:t>
            </a:r>
            <a:endParaRPr lang="da-DK">
              <a:solidFill>
                <a:schemeClr val="tx2"/>
              </a:solidFill>
            </a:endParaRPr>
          </a:p>
        </p:txBody>
      </p:sp>
      <p:pic>
        <p:nvPicPr>
          <p:cNvPr id="8194" name="Picture 2" descr="手厥阴心包经9个高清穴位图">
            <a:extLst>
              <a:ext uri="{FF2B5EF4-FFF2-40B4-BE49-F238E27FC236}">
                <a16:creationId xmlns:a16="http://schemas.microsoft.com/office/drawing/2014/main" id="{03B528E6-2CA7-335B-C721-223F9B15CC4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615" y="1780673"/>
            <a:ext cx="4009847" cy="275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0E028711-5239-D0AA-CB6A-9930819BA1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5568" y="2221832"/>
            <a:ext cx="3794760" cy="4362842"/>
          </a:xfrm>
        </p:spPr>
        <p:txBody>
          <a:bodyPr>
            <a:normAutofit lnSpcReduction="10000"/>
          </a:bodyPr>
          <a:lstStyle/>
          <a:p>
            <a:pPr algn="l" fontAlgn="base"/>
            <a:r>
              <a:rPr lang="zh-CN" altLang="da-DK" sz="1800">
                <a:solidFill>
                  <a:schemeClr val="tx2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Microsoft YaHei" panose="020B0503020204020204" pitchFamily="34" charset="-122"/>
              </a:rPr>
              <a:t>部位：</a:t>
            </a:r>
            <a:r>
              <a:rPr lang="zh-CN" sz="1800">
                <a:solidFill>
                  <a:schemeClr val="tx2"/>
                </a:solidFill>
                <a:effectLst/>
                <a:ea typeface="DengXian" panose="02010600030101010101" pitchFamily="2" charset="-122"/>
                <a:cs typeface="Microsoft YaHei" panose="020B0503020204020204" pitchFamily="34" charset="-122"/>
              </a:rPr>
              <a:t>在掌后两筋间陷者中</a:t>
            </a:r>
            <a:endParaRPr lang="da-DK" altLang="zh-CN" sz="1800" b="0" i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  <a:p>
            <a:pPr algn="l" fontAlgn="base"/>
            <a:r>
              <a:rPr lang="zh-CN" altLang="da-DK" sz="1800" b="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精确取穴：在腕掌</a:t>
            </a:r>
            <a:r>
              <a:rPr lang="zh-CN" altLang="en-US" sz="1800" b="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侧远端</a:t>
            </a:r>
            <a:r>
              <a:rPr lang="zh-CN" altLang="da-DK" sz="1800" b="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横纹中，掌长肌腱与桡侧腕屈肌腱之间。</a:t>
            </a:r>
          </a:p>
          <a:p>
            <a:pPr algn="l" fontAlgn="base"/>
            <a:r>
              <a:rPr lang="zh-CN" altLang="da-DK" sz="1800" b="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主治疾病</a:t>
            </a:r>
            <a:r>
              <a:rPr lang="zh-CN" altLang="en-US" sz="1800" b="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：</a:t>
            </a:r>
            <a:endParaRPr lang="da-DK" altLang="zh-CN" sz="1800" b="0" i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  <a:p>
            <a:pPr algn="l" fontAlgn="base"/>
            <a:r>
              <a:rPr lang="zh-CN" altLang="da-DK" sz="1800" b="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心痛</a:t>
            </a:r>
            <a:r>
              <a:rPr lang="zh-CN" altLang="en-US" sz="1800" b="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，</a:t>
            </a:r>
            <a:r>
              <a:rPr lang="zh-CN" altLang="da-DK" sz="1800" b="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心悸</a:t>
            </a:r>
            <a:r>
              <a:rPr lang="zh-CN" altLang="en-US" sz="1800" b="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，胸胁满痛。</a:t>
            </a:r>
            <a:r>
              <a:rPr lang="zh-CN" altLang="da-DK" sz="1800" b="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癫狂痫、疮疡。</a:t>
            </a:r>
            <a:endParaRPr lang="da-DK" altLang="zh-CN" sz="1800" b="0" i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  <a:p>
            <a:pPr algn="l" fontAlgn="base"/>
            <a:r>
              <a:rPr lang="zh-CN" altLang="da-DK" sz="1800" b="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胃痛</a:t>
            </a:r>
            <a:r>
              <a:rPr lang="zh-CN" altLang="en-US" sz="1800" b="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，</a:t>
            </a:r>
            <a:r>
              <a:rPr lang="zh-CN" altLang="da-DK" sz="1800" b="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呕吐</a:t>
            </a:r>
            <a:r>
              <a:rPr lang="zh-CN" altLang="en-US" sz="1800" b="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，口臭等胃腑病证。</a:t>
            </a:r>
            <a:endParaRPr lang="en-US" altLang="zh-CN" sz="1800" b="0" i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  <a:p>
            <a:pPr algn="l" fontAlgn="base"/>
            <a:r>
              <a:rPr lang="zh-CN" altLang="en-US" sz="1800">
                <a:solidFill>
                  <a:schemeClr val="tx2"/>
                </a:solidFill>
                <a:latin typeface="Arial" panose="020B0604020202020204" pitchFamily="34" charset="0"/>
              </a:rPr>
              <a:t>喜笑悲恐，癫狂痫等神志疾患</a:t>
            </a:r>
            <a:r>
              <a:rPr lang="zh-CN" altLang="da-DK" sz="1800" b="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。</a:t>
            </a:r>
            <a:endParaRPr lang="en-US" altLang="zh-CN" sz="1800" b="0" i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  <a:p>
            <a:pPr algn="l" fontAlgn="base"/>
            <a:r>
              <a:rPr lang="zh-CN" altLang="en-US" sz="1800">
                <a:solidFill>
                  <a:schemeClr val="tx2"/>
                </a:solidFill>
                <a:latin typeface="Arial" panose="020B0604020202020204" pitchFamily="34" charset="0"/>
              </a:rPr>
              <a:t>臂手挛痛。</a:t>
            </a:r>
            <a:endParaRPr lang="en-US" altLang="zh-CN" sz="180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algn="l" fontAlgn="base"/>
            <a:endParaRPr lang="zh-CN" altLang="da-DK" sz="1800" b="0" i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  <a:p>
            <a:pPr algn="l" fontAlgn="base"/>
            <a:r>
              <a:rPr lang="zh-CN" altLang="en-US" sz="1600" b="0" i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针灸甲乙经</a:t>
            </a:r>
            <a:endParaRPr lang="en-US" altLang="zh-CN" sz="1600" b="0" i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algn="l" fontAlgn="base"/>
            <a:r>
              <a:rPr lang="zh-CN" altLang="da-DK" sz="1600">
                <a:solidFill>
                  <a:schemeClr val="bg1"/>
                </a:solidFill>
              </a:rPr>
              <a:t>针灸学第十版， 梁繁荣 王华主编</a:t>
            </a:r>
            <a:endParaRPr lang="da-DK" altLang="zh-CN" sz="1600">
              <a:solidFill>
                <a:schemeClr val="bg1"/>
              </a:solidFill>
            </a:endParaRPr>
          </a:p>
          <a:p>
            <a:pPr algn="l"/>
            <a:endParaRPr lang="da-DK" altLang="zh-CN" sz="1600">
              <a:solidFill>
                <a:schemeClr val="bg1"/>
              </a:solidFill>
            </a:endParaRPr>
          </a:p>
          <a:p>
            <a:pPr algn="l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51422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90493F-00EB-FF6D-B1F9-64DB5AE03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241" y="1114046"/>
            <a:ext cx="4486656" cy="741258"/>
          </a:xfrm>
        </p:spPr>
        <p:txBody>
          <a:bodyPr>
            <a:normAutofit/>
          </a:bodyPr>
          <a:lstStyle/>
          <a:p>
            <a:r>
              <a:rPr lang="zh-CN" altLang="da-DK"/>
              <a:t>劳宫</a:t>
            </a:r>
            <a:r>
              <a:rPr lang="en-US" altLang="zh-CN"/>
              <a:t>(</a:t>
            </a:r>
            <a:r>
              <a:rPr lang="en-US" altLang="zh-CN">
                <a:solidFill>
                  <a:schemeClr val="tx2"/>
                </a:solidFill>
              </a:rPr>
              <a:t>PC8</a:t>
            </a:r>
            <a:r>
              <a:rPr lang="en-US" altLang="zh-CN"/>
              <a:t>)</a:t>
            </a:r>
            <a:endParaRPr lang="da-DK"/>
          </a:p>
        </p:txBody>
      </p:sp>
      <p:pic>
        <p:nvPicPr>
          <p:cNvPr id="7170" name="Picture 2" descr="手厥阴心包经9个高清穴位图">
            <a:extLst>
              <a:ext uri="{FF2B5EF4-FFF2-40B4-BE49-F238E27FC236}">
                <a16:creationId xmlns:a16="http://schemas.microsoft.com/office/drawing/2014/main" id="{8CAD4CC0-0A51-79B7-3E49-7F37585FBB6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387" y="1772653"/>
            <a:ext cx="4157372" cy="294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E4AF03F-DA22-0CDC-E9F3-FF788EDD11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24625" y="2343978"/>
            <a:ext cx="3919759" cy="4432561"/>
          </a:xfrm>
        </p:spPr>
        <p:txBody>
          <a:bodyPr>
            <a:normAutofit fontScale="92500" lnSpcReduction="10000"/>
          </a:bodyPr>
          <a:lstStyle/>
          <a:p>
            <a:pPr algn="l" fontAlgn="base"/>
            <a:r>
              <a:rPr lang="zh-CN" altLang="da-DK" sz="1800">
                <a:solidFill>
                  <a:schemeClr val="tx2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Microsoft YaHei" panose="020B0503020204020204" pitchFamily="34" charset="-122"/>
              </a:rPr>
              <a:t>部位：</a:t>
            </a:r>
            <a:r>
              <a:rPr lang="zh-CN" sz="1800">
                <a:solidFill>
                  <a:schemeClr val="tx2"/>
                </a:solidFill>
                <a:effectLst/>
                <a:ea typeface="DengXian" panose="02010600030101010101" pitchFamily="2" charset="-122"/>
                <a:cs typeface="Microsoft YaHei" panose="020B0503020204020204" pitchFamily="34" charset="-122"/>
              </a:rPr>
              <a:t>在掌中央</a:t>
            </a:r>
            <a:r>
              <a:rPr lang="zh-CN" sz="1800">
                <a:solidFill>
                  <a:schemeClr val="tx2"/>
                </a:solidFill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动脉</a:t>
            </a:r>
            <a:r>
              <a:rPr lang="zh-CN" sz="1800">
                <a:solidFill>
                  <a:schemeClr val="tx2"/>
                </a:solidFill>
                <a:effectLst/>
                <a:ea typeface="DengXian" panose="02010600030101010101" pitchFamily="2" charset="-122"/>
                <a:cs typeface="Microsoft YaHei" panose="020B0503020204020204" pitchFamily="34" charset="-122"/>
              </a:rPr>
              <a:t>中</a:t>
            </a:r>
            <a:endParaRPr lang="da-DK" altLang="zh-CN" sz="1800" b="0" i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  <a:p>
            <a:pPr algn="l" fontAlgn="base"/>
            <a:r>
              <a:rPr lang="zh-CN" altLang="da-DK" sz="1800" b="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精确取穴：在掌</a:t>
            </a:r>
            <a:r>
              <a:rPr lang="zh-CN" altLang="en-US" sz="1800" b="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区</a:t>
            </a:r>
            <a:r>
              <a:rPr lang="zh-CN" altLang="da-DK" sz="1800" b="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，第</a:t>
            </a:r>
            <a:r>
              <a:rPr lang="da-DK" altLang="zh-CN" sz="1800" b="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3</a:t>
            </a:r>
            <a:r>
              <a:rPr lang="zh-CN" altLang="da-DK" sz="1800" b="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掌骨</a:t>
            </a:r>
            <a:r>
              <a:rPr lang="zh-CN" altLang="en-US" sz="1800" b="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关节近端，第</a:t>
            </a:r>
            <a:r>
              <a:rPr lang="en-US" altLang="zh-CN" sz="1800" b="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2,3</a:t>
            </a:r>
            <a:r>
              <a:rPr lang="zh-CN" altLang="en-US" sz="1800" b="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掌骨</a:t>
            </a:r>
            <a:r>
              <a:rPr lang="zh-CN" altLang="da-DK" sz="1800" b="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之间偏于第</a:t>
            </a:r>
            <a:r>
              <a:rPr lang="da-DK" altLang="zh-CN" sz="1800" b="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3</a:t>
            </a:r>
            <a:r>
              <a:rPr lang="zh-CN" altLang="da-DK" sz="1800" b="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掌骨，</a:t>
            </a:r>
            <a:endParaRPr lang="en-US" altLang="zh-CN" sz="1800" b="0" i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  <a:p>
            <a:pPr algn="l" fontAlgn="base"/>
            <a:r>
              <a:rPr lang="zh-CN" altLang="en-US" sz="1800">
                <a:solidFill>
                  <a:schemeClr val="tx2"/>
                </a:solidFill>
                <a:latin typeface="Arial" panose="020B0604020202020204" pitchFamily="34" charset="0"/>
              </a:rPr>
              <a:t>简便取法：</a:t>
            </a:r>
            <a:r>
              <a:rPr lang="zh-CN" altLang="da-DK" sz="1800" b="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握拳中指尖</a:t>
            </a:r>
            <a:r>
              <a:rPr lang="zh-CN" altLang="en-US" sz="1800" b="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下是穴</a:t>
            </a:r>
            <a:r>
              <a:rPr lang="zh-CN" altLang="da-DK" sz="1800" b="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。</a:t>
            </a:r>
          </a:p>
          <a:p>
            <a:pPr algn="l" fontAlgn="base"/>
            <a:r>
              <a:rPr lang="zh-CN" altLang="da-DK" sz="1800" b="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主治疾病：</a:t>
            </a:r>
            <a:endParaRPr lang="en-US" altLang="zh-CN" sz="1800" b="0" i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  <a:p>
            <a:pPr algn="l" fontAlgn="base"/>
            <a:r>
              <a:rPr lang="zh-CN" altLang="en-US" sz="1800">
                <a:solidFill>
                  <a:schemeClr val="tx2"/>
                </a:solidFill>
                <a:latin typeface="Arial" panose="020B0604020202020204" pitchFamily="34" charset="0"/>
              </a:rPr>
              <a:t>中风昏迷，中暑等急症</a:t>
            </a:r>
            <a:endParaRPr lang="da-DK" altLang="zh-CN" sz="1800" b="0" i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  <a:p>
            <a:pPr algn="l" fontAlgn="base"/>
            <a:r>
              <a:rPr lang="zh-CN" altLang="da-DK" sz="1800" b="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心痛</a:t>
            </a:r>
            <a:r>
              <a:rPr lang="zh-CN" altLang="en-US" sz="1800" b="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，烦闷，</a:t>
            </a:r>
            <a:r>
              <a:rPr lang="zh-CN" altLang="da-DK" sz="1800" b="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癫狂痫证</a:t>
            </a:r>
            <a:r>
              <a:rPr lang="zh-CN" altLang="en-US" sz="1800" b="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等心与神志病证</a:t>
            </a:r>
            <a:r>
              <a:rPr lang="zh-CN" altLang="da-DK" sz="1800" b="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。</a:t>
            </a:r>
            <a:endParaRPr lang="en-US" altLang="zh-CN" sz="1800" b="0" i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  <a:p>
            <a:pPr algn="l" fontAlgn="base"/>
            <a:r>
              <a:rPr lang="zh-CN" altLang="en-US" sz="1800">
                <a:solidFill>
                  <a:schemeClr val="tx2"/>
                </a:solidFill>
                <a:latin typeface="Arial" panose="020B0604020202020204" pitchFamily="34" charset="0"/>
              </a:rPr>
              <a:t>口疮，口臭。</a:t>
            </a:r>
            <a:endParaRPr lang="da-DK" altLang="zh-CN" sz="1800" b="0" i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  <a:p>
            <a:pPr algn="l" fontAlgn="base"/>
            <a:r>
              <a:rPr lang="zh-CN" altLang="da-DK" sz="1800" b="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鹅掌风</a:t>
            </a:r>
            <a:endParaRPr lang="en-US" altLang="zh-CN" sz="1800" b="0" i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  <a:p>
            <a:pPr algn="l" fontAlgn="base"/>
            <a:endParaRPr lang="en-US" altLang="zh-CN" sz="180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algn="l" fontAlgn="base"/>
            <a:r>
              <a:rPr lang="zh-CN" altLang="en-US" sz="1700" b="0" i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针灸甲乙经</a:t>
            </a:r>
            <a:endParaRPr lang="en-US" altLang="zh-CN" sz="1700" b="0" i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algn="l" fontAlgn="base"/>
            <a:r>
              <a:rPr lang="zh-CN" altLang="da-DK" sz="1700">
                <a:solidFill>
                  <a:schemeClr val="bg1"/>
                </a:solidFill>
              </a:rPr>
              <a:t>针灸学第十版， 梁繁荣 王华主编</a:t>
            </a:r>
            <a:endParaRPr lang="da-DK" altLang="zh-CN" sz="1700">
              <a:solidFill>
                <a:schemeClr val="bg1"/>
              </a:solidFill>
            </a:endParaRPr>
          </a:p>
          <a:p>
            <a:pPr algn="l" fontAlgn="base"/>
            <a:endParaRPr lang="da-DK" altLang="zh-CN" sz="1800">
              <a:solidFill>
                <a:schemeClr val="bg1"/>
              </a:solidFill>
            </a:endParaRPr>
          </a:p>
          <a:p>
            <a:pPr algn="l" fontAlgn="base"/>
            <a:endParaRPr lang="da-DK" altLang="zh-CN" sz="1800" b="0" i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  <a:p>
            <a:pPr algn="l" fontAlgn="base"/>
            <a:endParaRPr lang="zh-CN" altLang="da-DK" sz="1800" b="0" i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34711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E39A58-C866-5F42-0FD1-EA34DB32F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051" y="1114046"/>
            <a:ext cx="4486656" cy="803427"/>
          </a:xfrm>
        </p:spPr>
        <p:txBody>
          <a:bodyPr/>
          <a:lstStyle/>
          <a:p>
            <a:r>
              <a:rPr lang="zh-CN" altLang="da-DK"/>
              <a:t>中冲</a:t>
            </a:r>
            <a:r>
              <a:rPr lang="en-US" altLang="zh-CN"/>
              <a:t>(</a:t>
            </a:r>
            <a:r>
              <a:rPr lang="en-US" altLang="zh-CN">
                <a:solidFill>
                  <a:schemeClr val="tx2"/>
                </a:solidFill>
              </a:rPr>
              <a:t>PC9</a:t>
            </a:r>
            <a:r>
              <a:rPr lang="en-US" altLang="zh-CN"/>
              <a:t>)</a:t>
            </a:r>
            <a:endParaRPr lang="da-DK"/>
          </a:p>
        </p:txBody>
      </p:sp>
      <p:pic>
        <p:nvPicPr>
          <p:cNvPr id="6146" name="Picture 2" descr="手厥阴心包经9个高清穴位图">
            <a:extLst>
              <a:ext uri="{FF2B5EF4-FFF2-40B4-BE49-F238E27FC236}">
                <a16:creationId xmlns:a16="http://schemas.microsoft.com/office/drawing/2014/main" id="{92B84584-2442-4FC1-1C8D-BC9FF917648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674" y="1884948"/>
            <a:ext cx="4056724" cy="276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C166548-9691-EE2E-BAB4-6B95FC95BE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5568" y="2285999"/>
            <a:ext cx="3794760" cy="4232413"/>
          </a:xfrm>
        </p:spPr>
        <p:txBody>
          <a:bodyPr>
            <a:normAutofit lnSpcReduction="10000"/>
          </a:bodyPr>
          <a:lstStyle/>
          <a:p>
            <a:pPr algn="l" fontAlgn="base"/>
            <a:r>
              <a:rPr lang="zh-CN" altLang="da-DK" sz="1800">
                <a:solidFill>
                  <a:schemeClr val="tx2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Microsoft YaHei" panose="020B0503020204020204" pitchFamily="34" charset="-122"/>
              </a:rPr>
              <a:t>部位：</a:t>
            </a:r>
            <a:r>
              <a:rPr lang="zh-CN" sz="1800">
                <a:solidFill>
                  <a:schemeClr val="tx2"/>
                </a:solidFill>
                <a:effectLst/>
                <a:ea typeface="DengXian" panose="02010600030101010101" pitchFamily="2" charset="-122"/>
                <a:cs typeface="Microsoft YaHei" panose="020B0503020204020204" pitchFamily="34" charset="-122"/>
              </a:rPr>
              <a:t>在手中指之端，去爪甲角如</a:t>
            </a:r>
            <a:r>
              <a:rPr lang="zh-CN" altLang="da-DK" sz="1800">
                <a:solidFill>
                  <a:schemeClr val="tx2"/>
                </a:solidFill>
                <a:effectLst/>
                <a:ea typeface="DengXian" panose="02010600030101010101" pitchFamily="2" charset="-122"/>
                <a:cs typeface="Microsoft YaHei" panose="020B0503020204020204" pitchFamily="34" charset="-122"/>
              </a:rPr>
              <a:t>韭</a:t>
            </a:r>
            <a:r>
              <a:rPr lang="zh-CN" sz="1800">
                <a:solidFill>
                  <a:schemeClr val="tx2"/>
                </a:solidFill>
                <a:effectLst/>
                <a:ea typeface="DengXian" panose="02010600030101010101" pitchFamily="2" charset="-122"/>
                <a:cs typeface="Microsoft YaHei" panose="020B0503020204020204" pitchFamily="34" charset="-122"/>
              </a:rPr>
              <a:t>叶陷者中</a:t>
            </a:r>
            <a:endParaRPr lang="da-DK" altLang="zh-CN" sz="1800" b="0" i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  <a:p>
            <a:pPr algn="l" fontAlgn="base"/>
            <a:r>
              <a:rPr lang="zh-CN" altLang="da-DK" sz="1800" b="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精确取穴：在</a:t>
            </a:r>
            <a:r>
              <a:rPr lang="zh-CN" altLang="en-US" sz="1800" b="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手指，</a:t>
            </a:r>
            <a:r>
              <a:rPr lang="zh-CN" altLang="da-DK" sz="1800" b="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中指</a:t>
            </a:r>
            <a:r>
              <a:rPr lang="zh-CN" altLang="en-US" sz="1800" b="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末</a:t>
            </a:r>
            <a:r>
              <a:rPr lang="zh-CN" altLang="da-DK" sz="1800" b="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端</a:t>
            </a:r>
            <a:r>
              <a:rPr lang="zh-CN" altLang="en-US" sz="1800" b="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最高点</a:t>
            </a:r>
            <a:r>
              <a:rPr lang="zh-CN" altLang="da-DK" sz="1800" b="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。</a:t>
            </a:r>
          </a:p>
          <a:p>
            <a:pPr algn="l" fontAlgn="base"/>
            <a:r>
              <a:rPr lang="zh-CN" altLang="da-DK" sz="1800" b="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主治疾病：</a:t>
            </a:r>
            <a:endParaRPr lang="da-DK" altLang="zh-CN" sz="1800" b="0" i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  <a:p>
            <a:pPr algn="l" fontAlgn="base"/>
            <a:r>
              <a:rPr lang="zh-CN" altLang="da-DK" sz="1800" b="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中风昏迷、</a:t>
            </a:r>
            <a:r>
              <a:rPr lang="zh-CN" altLang="en-US" sz="1800" b="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舌强不语，中暑，昏厥，小儿惊风等急症。</a:t>
            </a:r>
            <a:endParaRPr lang="en-US" altLang="zh-CN" sz="1800" b="0" i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  <a:p>
            <a:pPr algn="l" fontAlgn="base"/>
            <a:r>
              <a:rPr lang="zh-CN" altLang="en-US" sz="1800">
                <a:solidFill>
                  <a:schemeClr val="tx2"/>
                </a:solidFill>
                <a:latin typeface="Arial" panose="020B0604020202020204" pitchFamily="34" charset="0"/>
              </a:rPr>
              <a:t>热病，舌下肿痛。</a:t>
            </a:r>
            <a:endParaRPr lang="en-US" altLang="zh-CN" sz="180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algn="l" fontAlgn="base"/>
            <a:r>
              <a:rPr lang="zh-CN" altLang="en-US" sz="1800" b="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小儿夜啼</a:t>
            </a:r>
            <a:endParaRPr lang="zh-CN" altLang="da-DK" sz="1800" b="0" i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en-US"/>
          </a:p>
          <a:p>
            <a:pPr algn="l" fontAlgn="base"/>
            <a:r>
              <a:rPr lang="zh-CN" altLang="en-US" sz="1600" b="0" i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针灸甲乙经</a:t>
            </a:r>
            <a:endParaRPr lang="en-US" altLang="zh-CN" sz="1600" b="0" i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algn="l" fontAlgn="base"/>
            <a:r>
              <a:rPr lang="zh-CN" altLang="da-DK" sz="1600">
                <a:solidFill>
                  <a:schemeClr val="bg1"/>
                </a:solidFill>
              </a:rPr>
              <a:t>针灸学第十版， 梁繁荣 王华主编</a:t>
            </a:r>
            <a:endParaRPr lang="da-DK" altLang="zh-CN" sz="1600">
              <a:solidFill>
                <a:schemeClr val="bg1"/>
              </a:solidFill>
            </a:endParaRPr>
          </a:p>
          <a:p>
            <a:pPr algn="l"/>
            <a:endParaRPr lang="da-DK" altLang="zh-CN" sz="1600">
              <a:solidFill>
                <a:schemeClr val="bg1"/>
              </a:solidFill>
            </a:endParaRPr>
          </a:p>
          <a:p>
            <a:pPr algn="l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9257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9632C6-3CED-4DC4-B67D-729CC7906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5291327" cy="6009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vert="horz" lIns="274320" tIns="182880" rIns="274320" bIns="182880" rtlCol="0" anchorCtr="1">
            <a:normAutofit fontScale="90000"/>
          </a:bodyPr>
          <a:lstStyle/>
          <a:p>
            <a:r>
              <a:rPr lang="zh-CN" altLang="da-DK"/>
              <a:t>经脉循行</a:t>
            </a:r>
            <a:endParaRPr lang="en-US"/>
          </a:p>
        </p:txBody>
      </p:sp>
      <p:sp>
        <p:nvSpPr>
          <p:cNvPr id="2063" name="Content Placeholder 2053">
            <a:extLst>
              <a:ext uri="{FF2B5EF4-FFF2-40B4-BE49-F238E27FC236}">
                <a16:creationId xmlns:a16="http://schemas.microsoft.com/office/drawing/2014/main" id="{A1DE0D41-3DF0-BF62-75ED-F28A4188A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1" y="1881102"/>
            <a:ext cx="5285791" cy="4020149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zh-CN" sz="18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心主手厥阴心包络之脉，起于胸中，出属心包络，下膈，历络三焦</a:t>
            </a:r>
            <a:r>
              <a:rPr lang="da-DK" sz="18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;</a:t>
            </a:r>
            <a:endParaRPr lang="da-DK" sz="1800">
              <a:solidFill>
                <a:schemeClr val="tx1">
                  <a:lumMod val="65000"/>
                  <a:lumOff val="35000"/>
                </a:schemeClr>
              </a:solidFill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zh-CN" sz="18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其支者，循胸出胁，下腋三寸，上抵腋下，循臑内，行太阴、少阴之间，入肘中，下臂行两筋之间，入掌中，循中指出其端</a:t>
            </a:r>
            <a:r>
              <a:rPr lang="da-DK" sz="18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;</a:t>
            </a:r>
            <a:endParaRPr lang="da-DK" sz="1800">
              <a:solidFill>
                <a:schemeClr val="tx1">
                  <a:lumMod val="65000"/>
                  <a:lumOff val="35000"/>
                </a:schemeClr>
              </a:solidFill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zh-CN" sz="18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其支者，别掌中，循小指次指出其端。</a:t>
            </a:r>
            <a:endParaRPr lang="da-DK" sz="1800">
              <a:solidFill>
                <a:schemeClr val="tx1">
                  <a:lumMod val="65000"/>
                  <a:lumOff val="35000"/>
                </a:schemeClr>
              </a:solidFill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r"/>
            <a:endParaRPr lang="da-DK" altLang="zh-CN">
              <a:solidFill>
                <a:srgbClr val="FFFFFF"/>
              </a:solidFill>
            </a:endParaRPr>
          </a:p>
          <a:p>
            <a:pPr algn="r"/>
            <a:endParaRPr lang="da-DK" altLang="zh-CN">
              <a:solidFill>
                <a:srgbClr val="FFFFFF"/>
              </a:solidFill>
            </a:endParaRPr>
          </a:p>
          <a:p>
            <a:pPr algn="r"/>
            <a:r>
              <a:rPr lang="zh-CN" altLang="da-DK">
                <a:solidFill>
                  <a:srgbClr val="FFFFFF"/>
                </a:solidFill>
              </a:rPr>
              <a:t>出自黄帝内经</a:t>
            </a:r>
            <a:r>
              <a:rPr lang="da-DK" altLang="zh-CN">
                <a:solidFill>
                  <a:srgbClr val="FFFFFF"/>
                </a:solidFill>
              </a:rPr>
              <a:t>.</a:t>
            </a:r>
            <a:r>
              <a:rPr lang="zh-CN" altLang="da-DK">
                <a:solidFill>
                  <a:srgbClr val="FFFFFF"/>
                </a:solidFill>
              </a:rPr>
              <a:t>灵枢</a:t>
            </a:r>
            <a:r>
              <a:rPr lang="da-DK" altLang="zh-CN">
                <a:solidFill>
                  <a:srgbClr val="FFFFFF"/>
                </a:solidFill>
              </a:rPr>
              <a:t>.</a:t>
            </a:r>
            <a:r>
              <a:rPr lang="zh-CN" altLang="da-DK">
                <a:solidFill>
                  <a:srgbClr val="FFFFFF"/>
                </a:solidFill>
              </a:rPr>
              <a:t>经脉</a:t>
            </a:r>
            <a:endParaRPr lang="da-DK" altLang="zh-CN">
              <a:solidFill>
                <a:srgbClr val="FFFFFF"/>
              </a:solidFill>
            </a:endParaRPr>
          </a:p>
          <a:p>
            <a:pPr algn="r"/>
            <a:r>
              <a:rPr lang="zh-CN" altLang="da-DK" sz="1200">
                <a:solidFill>
                  <a:srgbClr val="FFFFFF"/>
                </a:solidFill>
              </a:rPr>
              <a:t>人卫梅花版</a:t>
            </a:r>
            <a:endParaRPr lang="da-DK" altLang="zh-CN" sz="1200">
              <a:solidFill>
                <a:srgbClr val="FFFFFF"/>
              </a:solidFill>
            </a:endParaRPr>
          </a:p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4B778EC-96FC-AA10-AA7C-14354DAC3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6938" y="0"/>
            <a:ext cx="46749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49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DCA398B-8CB4-4C0C-89C6-A8AB6F78D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072915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121AE5F-3C57-9840-86AD-EFC0AA221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290025"/>
            <a:ext cx="4475892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zh-CN" altLang="en-US" sz="2800" dirty="0"/>
              <a:t>谢谢观看！</a:t>
            </a:r>
            <a:endParaRPr lang="en-US" sz="2800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A272F39B-EC11-2DDC-C7BD-F50923E285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4672" y="4211782"/>
            <a:ext cx="4475892" cy="168946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zh-CN" altLang="en-US" sz="2400" dirty="0"/>
              <a:t>陈连</a:t>
            </a:r>
            <a:endParaRPr lang="en-US" altLang="zh-CN" sz="24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/>
              <a:t>22</a:t>
            </a:r>
            <a:r>
              <a:rPr lang="zh-CN" altLang="en-US" sz="2400" dirty="0"/>
              <a:t>年</a:t>
            </a:r>
            <a:r>
              <a:rPr lang="en-US" altLang="zh-CN" sz="2400" dirty="0"/>
              <a:t>10</a:t>
            </a:r>
            <a:r>
              <a:rPr lang="zh-CN" altLang="en-US" sz="2400" dirty="0"/>
              <a:t>月</a:t>
            </a:r>
            <a:r>
              <a:rPr lang="en-US" altLang="zh-CN" sz="2400" dirty="0"/>
              <a:t>14</a:t>
            </a:r>
            <a:r>
              <a:rPr lang="zh-CN" altLang="en-US" sz="2400" dirty="0"/>
              <a:t>日</a:t>
            </a:r>
            <a:endParaRPr lang="en-US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E8345C6-0280-4226-BD83-7333BA6C3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3032" y="640080"/>
            <a:ext cx="4818888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99823778-D290-4538-B146-1F73C3755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843" y="806357"/>
            <a:ext cx="4511266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ladsholder til indhold 3">
            <a:extLst>
              <a:ext uri="{FF2B5EF4-FFF2-40B4-BE49-F238E27FC236}">
                <a16:creationId xmlns:a16="http://schemas.microsoft.com/office/drawing/2014/main" id="{7381842A-FF1C-9590-278C-F40BBC0B0D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511" r="9118" b="-1"/>
          <a:stretch/>
        </p:blipFill>
        <p:spPr>
          <a:xfrm>
            <a:off x="7208520" y="1126397"/>
            <a:ext cx="3867912" cy="4288536"/>
          </a:xfrm>
          <a:prstGeom prst="rect">
            <a:avLst/>
          </a:prstGeom>
          <a:ln w="31750">
            <a:noFill/>
          </a:ln>
        </p:spPr>
      </p:pic>
    </p:spTree>
    <p:extLst>
      <p:ext uri="{BB962C8B-B14F-4D97-AF65-F5344CB8AC3E}">
        <p14:creationId xmlns:p14="http://schemas.microsoft.com/office/powerpoint/2010/main" val="3380209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9632C6-3CED-4DC4-B67D-729CC7906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5291327" cy="6009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vert="horz" lIns="274320" tIns="182880" rIns="274320" bIns="182880" rtlCol="0" anchorCtr="1">
            <a:normAutofit fontScale="90000"/>
          </a:bodyPr>
          <a:lstStyle/>
          <a:p>
            <a:r>
              <a:rPr lang="zh-CN" altLang="da-DK"/>
              <a:t>经脉循行</a:t>
            </a:r>
            <a:endParaRPr lang="en-US"/>
          </a:p>
        </p:txBody>
      </p:sp>
      <p:sp>
        <p:nvSpPr>
          <p:cNvPr id="2063" name="Content Placeholder 2053">
            <a:extLst>
              <a:ext uri="{FF2B5EF4-FFF2-40B4-BE49-F238E27FC236}">
                <a16:creationId xmlns:a16="http://schemas.microsoft.com/office/drawing/2014/main" id="{A1DE0D41-3DF0-BF62-75ED-F28A4188A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1" y="1881102"/>
            <a:ext cx="5285791" cy="4020149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zh-CN" sz="18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心主手厥阴心包络之脉，起于胸中，出属心包络，下膈，历络三焦</a:t>
            </a:r>
            <a:r>
              <a:rPr lang="da-DK" sz="18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;</a:t>
            </a:r>
            <a:endParaRPr lang="da-DK" sz="1800">
              <a:solidFill>
                <a:schemeClr val="tx1">
                  <a:lumMod val="65000"/>
                  <a:lumOff val="35000"/>
                </a:schemeClr>
              </a:solidFill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zh-CN" sz="18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其支者，循胸出胁，下腋三寸，上抵腋下，循臑内，行太阴、少阴之间，入肘中，下臂行两筋之间，入掌中，循中指出其端</a:t>
            </a:r>
            <a:r>
              <a:rPr lang="da-DK" sz="18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;</a:t>
            </a:r>
            <a:endParaRPr lang="da-DK" sz="1800">
              <a:solidFill>
                <a:schemeClr val="tx1">
                  <a:lumMod val="65000"/>
                  <a:lumOff val="35000"/>
                </a:schemeClr>
              </a:solidFill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zh-CN" sz="18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其支者，别掌中，循小指次指出其端。</a:t>
            </a:r>
            <a:endParaRPr lang="da-DK" sz="1800">
              <a:solidFill>
                <a:schemeClr val="tx1">
                  <a:lumMod val="65000"/>
                  <a:lumOff val="35000"/>
                </a:schemeClr>
              </a:solidFill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r"/>
            <a:endParaRPr lang="da-DK" altLang="zh-CN">
              <a:solidFill>
                <a:srgbClr val="FFFFFF"/>
              </a:solidFill>
            </a:endParaRPr>
          </a:p>
          <a:p>
            <a:pPr algn="r"/>
            <a:endParaRPr lang="da-DK" altLang="zh-CN">
              <a:solidFill>
                <a:srgbClr val="FFFFFF"/>
              </a:solidFill>
            </a:endParaRPr>
          </a:p>
          <a:p>
            <a:pPr algn="r"/>
            <a:r>
              <a:rPr lang="zh-CN" altLang="da-DK">
                <a:solidFill>
                  <a:srgbClr val="FFFFFF"/>
                </a:solidFill>
              </a:rPr>
              <a:t>出自黄帝内经</a:t>
            </a:r>
            <a:r>
              <a:rPr lang="da-DK" altLang="zh-CN">
                <a:solidFill>
                  <a:srgbClr val="FFFFFF"/>
                </a:solidFill>
              </a:rPr>
              <a:t>.</a:t>
            </a:r>
            <a:r>
              <a:rPr lang="zh-CN" altLang="da-DK">
                <a:solidFill>
                  <a:srgbClr val="FFFFFF"/>
                </a:solidFill>
              </a:rPr>
              <a:t>灵枢</a:t>
            </a:r>
            <a:r>
              <a:rPr lang="da-DK" altLang="zh-CN">
                <a:solidFill>
                  <a:srgbClr val="FFFFFF"/>
                </a:solidFill>
              </a:rPr>
              <a:t>.</a:t>
            </a:r>
            <a:r>
              <a:rPr lang="zh-CN" altLang="da-DK">
                <a:solidFill>
                  <a:srgbClr val="FFFFFF"/>
                </a:solidFill>
              </a:rPr>
              <a:t>经脉</a:t>
            </a:r>
            <a:endParaRPr lang="da-DK" altLang="zh-CN">
              <a:solidFill>
                <a:srgbClr val="FFFFFF"/>
              </a:solidFill>
            </a:endParaRPr>
          </a:p>
          <a:p>
            <a:pPr algn="r"/>
            <a:r>
              <a:rPr lang="zh-CN" altLang="da-DK" sz="1200">
                <a:solidFill>
                  <a:srgbClr val="FFFFFF"/>
                </a:solidFill>
              </a:rPr>
              <a:t>人卫梅花版</a:t>
            </a:r>
            <a:endParaRPr lang="da-DK" altLang="zh-CN" sz="1200">
              <a:solidFill>
                <a:srgbClr val="FFFFFF"/>
              </a:solidFill>
            </a:endParaRPr>
          </a:p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4B778EC-96FC-AA10-AA7C-14354DAC3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6938" y="0"/>
            <a:ext cx="46749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9632C6-3CED-4DC4-B67D-729CC7906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804673"/>
            <a:ext cx="4260783" cy="558906"/>
          </a:xfrm>
        </p:spPr>
        <p:txBody>
          <a:bodyPr vert="horz" lIns="274320" tIns="182880" rIns="274320" bIns="182880" rtlCol="0" anchor="ctr" anchorCtr="1">
            <a:noAutofit/>
          </a:bodyPr>
          <a:lstStyle/>
          <a:p>
            <a:r>
              <a:rPr lang="zh-CN" altLang="da-DK" sz="2400"/>
              <a:t>经脉主治</a:t>
            </a:r>
            <a:endParaRPr lang="en-US" sz="240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E50CB21-AF58-C220-A084-3A0D7E56D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6080" y="2109537"/>
            <a:ext cx="4815840" cy="3943790"/>
          </a:xfrm>
        </p:spPr>
        <p:txBody>
          <a:bodyPr>
            <a:normAutofit/>
          </a:bodyPr>
          <a:lstStyle/>
          <a:p>
            <a:r>
              <a:rPr lang="zh-CN" altLang="da-DK" sz="1800">
                <a:solidFill>
                  <a:schemeClr val="tx1">
                    <a:lumMod val="65000"/>
                    <a:lumOff val="35000"/>
                  </a:schemeClr>
                </a:solidFill>
              </a:rPr>
              <a:t>心胸，神志病：心痛，心悸， 心烦，胸闷，癫狂痫等。</a:t>
            </a:r>
            <a:endParaRPr lang="da-DK" altLang="zh-CN" sz="18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zh-CN" altLang="da-DK" sz="1800">
                <a:solidFill>
                  <a:schemeClr val="tx1">
                    <a:lumMod val="65000"/>
                    <a:lumOff val="35000"/>
                  </a:schemeClr>
                </a:solidFill>
              </a:rPr>
              <a:t>胃腑病症：胃痛，呕吐等。</a:t>
            </a:r>
            <a:endParaRPr lang="da-DK" altLang="zh-CN" sz="18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zh-CN" altLang="da-DK" sz="1800">
                <a:solidFill>
                  <a:schemeClr val="tx1">
                    <a:lumMod val="65000"/>
                    <a:lumOff val="35000"/>
                  </a:schemeClr>
                </a:solidFill>
              </a:rPr>
              <a:t>经脉循行部位的其他病症：上臂内侧痛，肘，臂，腕挛痛， 掌中热等。</a:t>
            </a:r>
            <a:endParaRPr lang="da-DK" altLang="zh-CN" sz="18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da-DK" altLang="zh-CN" sz="18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da-DK" altLang="zh-CN" sz="18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da-DK" altLang="zh-CN" sz="18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28600" lvl="1" indent="0" algn="r">
              <a:buNone/>
            </a:pPr>
            <a:r>
              <a:rPr lang="zh-CN" altLang="da-DK" sz="1500">
                <a:solidFill>
                  <a:schemeClr val="tx1">
                    <a:lumMod val="65000"/>
                    <a:lumOff val="35000"/>
                  </a:schemeClr>
                </a:solidFill>
              </a:rPr>
              <a:t>针灸学第十版， 梁繁荣 王华主编</a:t>
            </a:r>
            <a:endParaRPr lang="da-DK" sz="15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BA1D8AE-9055-3B2C-4343-E3DDD4AFC5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109537"/>
            <a:ext cx="4758088" cy="3634417"/>
          </a:xfrm>
        </p:spPr>
        <p:txBody>
          <a:bodyPr/>
          <a:lstStyle/>
          <a:p>
            <a:pPr algn="l"/>
            <a:r>
              <a:rPr lang="zh-CN" altLang="da-DK" sz="1800" b="0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是动则病，手心热，臂、肘挛急，腋肿；甚则胸胁支满，心中澹澹大动，面赤，目黄，喜笑不休。</a:t>
            </a:r>
          </a:p>
          <a:p>
            <a:pPr algn="l"/>
            <a:r>
              <a:rPr lang="zh-CN" altLang="da-DK" sz="1800" b="0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是主脉所生病者，烦心，心痛，掌中热。                                                                                                   </a:t>
            </a:r>
            <a:endParaRPr lang="da-DK" altLang="zh-CN" sz="1800" b="0" i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algn="l"/>
            <a:endParaRPr lang="da-DK" altLang="zh-CN" sz="1800">
              <a:solidFill>
                <a:schemeClr val="tx1">
                  <a:lumMod val="65000"/>
                  <a:lumOff val="35000"/>
                </a:schemeClr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algn="l"/>
            <a:endParaRPr lang="zh-CN" altLang="da-DK" sz="1800" b="0" i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algn="r"/>
            <a:r>
              <a:rPr lang="zh-CN" altLang="da-DK">
                <a:solidFill>
                  <a:srgbClr val="FFFFFF"/>
                </a:solidFill>
              </a:rPr>
              <a:t>出自黄帝内经</a:t>
            </a:r>
            <a:r>
              <a:rPr lang="da-DK" altLang="zh-CN">
                <a:solidFill>
                  <a:srgbClr val="FFFFFF"/>
                </a:solidFill>
              </a:rPr>
              <a:t>.</a:t>
            </a:r>
            <a:r>
              <a:rPr lang="zh-CN" altLang="da-DK">
                <a:solidFill>
                  <a:srgbClr val="FFFFFF"/>
                </a:solidFill>
              </a:rPr>
              <a:t>灵枢</a:t>
            </a:r>
            <a:r>
              <a:rPr lang="da-DK" altLang="zh-CN">
                <a:solidFill>
                  <a:srgbClr val="FFFFFF"/>
                </a:solidFill>
              </a:rPr>
              <a:t>.</a:t>
            </a:r>
            <a:r>
              <a:rPr lang="zh-CN" altLang="da-DK">
                <a:solidFill>
                  <a:srgbClr val="FFFFFF"/>
                </a:solidFill>
              </a:rPr>
              <a:t>经脉</a:t>
            </a:r>
            <a:endParaRPr lang="da-DK" altLang="zh-CN">
              <a:solidFill>
                <a:srgbClr val="FFFFFF"/>
              </a:solidFill>
            </a:endParaRPr>
          </a:p>
          <a:p>
            <a:pPr algn="r"/>
            <a:r>
              <a:rPr lang="zh-CN" altLang="da-DK" sz="1100">
                <a:solidFill>
                  <a:srgbClr val="FFFFFF"/>
                </a:solidFill>
              </a:rPr>
              <a:t>人卫梅花版</a:t>
            </a:r>
            <a:endParaRPr lang="da-DK" altLang="zh-CN" sz="1100">
              <a:solidFill>
                <a:srgbClr val="FFFFFF"/>
              </a:solidFill>
            </a:endParaRPr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67315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360652-4DB9-B0B1-031F-3B288AE9F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4673"/>
            <a:ext cx="4486656" cy="655160"/>
          </a:xfrm>
        </p:spPr>
        <p:txBody>
          <a:bodyPr>
            <a:normAutofit fontScale="90000"/>
          </a:bodyPr>
          <a:lstStyle/>
          <a:p>
            <a:r>
              <a:rPr lang="zh-CN" altLang="da-DK"/>
              <a:t>腧穴定位及主治</a:t>
            </a:r>
            <a:endParaRPr lang="da-DK"/>
          </a:p>
        </p:txBody>
      </p:sp>
      <p:pic>
        <p:nvPicPr>
          <p:cNvPr id="4098" name="Picture 2" descr="手厥阴心包经9个高清穴位图">
            <a:extLst>
              <a:ext uri="{FF2B5EF4-FFF2-40B4-BE49-F238E27FC236}">
                <a16:creationId xmlns:a16="http://schemas.microsoft.com/office/drawing/2014/main" id="{9A670E6E-41C4-0F9C-F8D7-2ABA790EF1C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14311" y="804863"/>
            <a:ext cx="2859379" cy="524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E3488DA-51C8-16C1-4338-148B509055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5568" y="1909011"/>
            <a:ext cx="3794760" cy="3834943"/>
          </a:xfrm>
        </p:spPr>
        <p:txBody>
          <a:bodyPr/>
          <a:lstStyle/>
          <a:p>
            <a:endParaRPr lang="da-DK"/>
          </a:p>
          <a:p>
            <a:pPr algn="l"/>
            <a:r>
              <a:rPr lang="zh-CN" altLang="da-DK" sz="1800" b="0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胸部</a:t>
            </a:r>
            <a:r>
              <a:rPr lang="zh-CN" altLang="da-DK" sz="1800">
                <a:solidFill>
                  <a:schemeClr val="tx1">
                    <a:lumMod val="65000"/>
                    <a:lumOff val="35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：</a:t>
            </a:r>
            <a:r>
              <a:rPr lang="zh-CN" altLang="da-DK" sz="1800" b="0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天池</a:t>
            </a:r>
            <a:endParaRPr lang="da-DK" altLang="zh-CN" sz="1800" b="0" i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algn="l"/>
            <a:r>
              <a:rPr lang="zh-CN" altLang="da-DK" sz="1800" b="0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上臂：天泉，曲泽</a:t>
            </a:r>
            <a:r>
              <a:rPr lang="da-DK" altLang="zh-CN" sz="1800">
                <a:solidFill>
                  <a:schemeClr val="tx1">
                    <a:lumMod val="65000"/>
                    <a:lumOff val="35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(</a:t>
            </a:r>
            <a:r>
              <a:rPr lang="zh-CN" altLang="da-DK" sz="1800" b="0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合</a:t>
            </a:r>
            <a:r>
              <a:rPr lang="da-DK" altLang="zh-CN" sz="1800">
                <a:solidFill>
                  <a:schemeClr val="tx1">
                    <a:lumMod val="65000"/>
                    <a:lumOff val="35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)</a:t>
            </a:r>
            <a:r>
              <a:rPr lang="zh-CN" altLang="da-DK" sz="1800" b="0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，</a:t>
            </a:r>
            <a:endParaRPr lang="da-DK" altLang="zh-CN" sz="1800" b="0" i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algn="l"/>
            <a:r>
              <a:rPr lang="zh-CN" altLang="da-DK" sz="1800">
                <a:solidFill>
                  <a:schemeClr val="tx1">
                    <a:lumMod val="65000"/>
                    <a:lumOff val="35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前臂：</a:t>
            </a:r>
            <a:r>
              <a:rPr lang="zh-CN" altLang="da-DK" sz="1800" b="0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郄门（郄），间使（经），内关（络），大陵（输，原</a:t>
            </a:r>
            <a:r>
              <a:rPr lang="zh-CN" altLang="da-DK" sz="1800">
                <a:solidFill>
                  <a:schemeClr val="tx1">
                    <a:lumMod val="65000"/>
                    <a:lumOff val="35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）</a:t>
            </a:r>
            <a:r>
              <a:rPr lang="zh-CN" altLang="da-DK" sz="1800" b="0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，</a:t>
            </a:r>
            <a:endParaRPr lang="da-DK" altLang="zh-CN" sz="1800" b="0" i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algn="l"/>
            <a:r>
              <a:rPr lang="zh-CN" altLang="da-DK" sz="1800">
                <a:solidFill>
                  <a:schemeClr val="tx1">
                    <a:lumMod val="65000"/>
                    <a:lumOff val="35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手部：</a:t>
            </a:r>
            <a:r>
              <a:rPr lang="zh-CN" altLang="da-DK" sz="1800" b="0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劳宫</a:t>
            </a:r>
            <a:r>
              <a:rPr lang="zh-CN" altLang="da-DK" sz="1800">
                <a:solidFill>
                  <a:schemeClr val="tx1">
                    <a:lumMod val="65000"/>
                    <a:lumOff val="35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（</a:t>
            </a:r>
            <a:r>
              <a:rPr lang="zh-CN" altLang="da-DK" sz="1800" b="0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萦），中冲（井）</a:t>
            </a:r>
            <a:endParaRPr lang="da-DK" altLang="zh-CN" sz="1800" b="0" i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algn="l"/>
            <a:endParaRPr lang="da-DK" sz="1800">
              <a:solidFill>
                <a:schemeClr val="tx1">
                  <a:lumMod val="65000"/>
                  <a:lumOff val="35000"/>
                </a:schemeClr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algn="l"/>
            <a:endParaRPr lang="da-DK" sz="1800">
              <a:solidFill>
                <a:schemeClr val="tx1">
                  <a:lumMod val="65000"/>
                  <a:lumOff val="35000"/>
                </a:schemeClr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algn="l"/>
            <a:r>
              <a:rPr lang="zh-CN" altLang="da-DK" sz="1800">
                <a:solidFill>
                  <a:schemeClr val="bg1"/>
                </a:solidFill>
              </a:rPr>
              <a:t>针灸学第十版， 梁繁荣 王华主编</a:t>
            </a:r>
            <a:endParaRPr lang="da-DK" sz="1800">
              <a:solidFill>
                <a:schemeClr val="bg1"/>
              </a:solidFill>
            </a:endParaRPr>
          </a:p>
          <a:p>
            <a:endParaRPr lang="da-DK" sz="1800">
              <a:solidFill>
                <a:schemeClr val="tx1">
                  <a:lumMod val="65000"/>
                  <a:lumOff val="35000"/>
                </a:schemeClr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53987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369659-EC18-D00C-BA65-DAC240FF6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378" y="992545"/>
            <a:ext cx="4486656" cy="823780"/>
          </a:xfrm>
        </p:spPr>
        <p:txBody>
          <a:bodyPr/>
          <a:lstStyle/>
          <a:p>
            <a:r>
              <a:rPr lang="zh-CN" altLang="da-DK"/>
              <a:t>天池</a:t>
            </a:r>
            <a:r>
              <a:rPr lang="en-US" altLang="zh-CN">
                <a:solidFill>
                  <a:schemeClr val="tx2"/>
                </a:solidFill>
              </a:rPr>
              <a:t>(pc1)</a:t>
            </a:r>
            <a:endParaRPr lang="da-DK">
              <a:solidFill>
                <a:schemeClr val="tx2"/>
              </a:solidFill>
            </a:endParaRPr>
          </a:p>
        </p:txBody>
      </p:sp>
      <p:pic>
        <p:nvPicPr>
          <p:cNvPr id="13316" name="Picture 4" descr="手厥阴心包经9个高清穴位图">
            <a:extLst>
              <a:ext uri="{FF2B5EF4-FFF2-40B4-BE49-F238E27FC236}">
                <a16:creationId xmlns:a16="http://schemas.microsoft.com/office/drawing/2014/main" id="{83C10B69-F315-E2BC-580B-DA0DFEA5792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561" y="1502229"/>
            <a:ext cx="4487533" cy="295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14AC4A53-78C0-FB13-270B-DE0CEA4760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68926" y="1895350"/>
            <a:ext cx="3794760" cy="4305361"/>
          </a:xfrm>
        </p:spPr>
        <p:txBody>
          <a:bodyPr>
            <a:normAutofit fontScale="92500"/>
          </a:bodyPr>
          <a:lstStyle/>
          <a:p>
            <a:pPr algn="l" fontAlgn="base"/>
            <a:r>
              <a:rPr lang="zh-CN" altLang="da-DK" sz="18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Microsoft YaHei" panose="020B0503020204020204" pitchFamily="34" charset="-122"/>
              </a:rPr>
              <a:t>部位：</a:t>
            </a:r>
            <a:r>
              <a:rPr lang="zh-CN" sz="18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Microsoft YaHei" panose="020B0503020204020204" pitchFamily="34" charset="-122"/>
              </a:rPr>
              <a:t>在乳后一寸，腋下三寸，着胁直掖撅肋间，手</a:t>
            </a:r>
            <a:r>
              <a:rPr lang="da-DK" sz="180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厥阴足少阳脉之会</a:t>
            </a:r>
            <a:endParaRPr lang="da-DK" altLang="zh-CN" sz="1800" b="0" i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algn="l" fontAlgn="base"/>
            <a:r>
              <a:rPr lang="zh-CN" altLang="da-DK" sz="1800" b="0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精确取穴：在胸部，第</a:t>
            </a:r>
            <a:r>
              <a:rPr lang="da-DK" altLang="zh-CN" sz="1800" b="0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4</a:t>
            </a:r>
            <a:r>
              <a:rPr lang="zh-CN" altLang="da-DK" sz="1800" b="0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肋间隙</a:t>
            </a:r>
            <a:r>
              <a:rPr lang="en-US" altLang="zh-CN" sz="1800" b="0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,</a:t>
            </a:r>
            <a:r>
              <a:rPr lang="zh-CN" altLang="en-US" sz="1800" b="0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zh-CN" altLang="da-DK" sz="1800" b="0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前正中线旁开</a:t>
            </a:r>
            <a:r>
              <a:rPr lang="da-DK" altLang="zh-CN" sz="1800" b="0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5</a:t>
            </a:r>
            <a:r>
              <a:rPr lang="zh-CN" altLang="da-DK" sz="1800" b="0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寸。</a:t>
            </a:r>
          </a:p>
          <a:p>
            <a:pPr algn="l" fontAlgn="base"/>
            <a:r>
              <a:rPr lang="zh-CN" altLang="da-DK" sz="1800" b="0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主治疾病：</a:t>
            </a:r>
            <a:endParaRPr lang="en-US" altLang="zh-CN" sz="1800" b="0" i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algn="l" fontAlgn="base"/>
            <a:r>
              <a:rPr lang="zh-CN" alt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咳嗽，痰多，胸闷，气喘等心肺病症</a:t>
            </a:r>
            <a:r>
              <a:rPr lang="zh-CN" altLang="da-DK" sz="1800" b="0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胸闷</a:t>
            </a:r>
            <a:r>
              <a:rPr lang="zh-CN" altLang="en-US" sz="1800" b="0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  <a:endParaRPr lang="en-US" altLang="zh-CN" sz="1800" b="0" i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algn="l" fontAlgn="base"/>
            <a:r>
              <a:rPr lang="zh-CN" altLang="da-DK" sz="1800" b="0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腋肿、乳痈</a:t>
            </a:r>
            <a:r>
              <a:rPr lang="zh-CN" altLang="en-US" sz="1800" b="0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，乳少。</a:t>
            </a:r>
            <a:endParaRPr lang="en-US" altLang="zh-CN" sz="1800" b="0" i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algn="l" fontAlgn="base"/>
            <a:r>
              <a:rPr lang="zh-CN" altLang="en-US" sz="1800" b="0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瘰疠</a:t>
            </a:r>
            <a:endParaRPr lang="en-US" altLang="zh-CN" sz="1800" b="0" i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algn="l" fontAlgn="base"/>
            <a:endParaRPr lang="zh-CN" altLang="da-DK" sz="1800" b="0" i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algn="l"/>
            <a:r>
              <a:rPr lang="zh-CN" altLang="en-US" sz="1800"/>
              <a:t>针灸甲乙经</a:t>
            </a:r>
            <a:endParaRPr lang="en-US" sz="1800"/>
          </a:p>
          <a:p>
            <a:pPr algn="l"/>
            <a:r>
              <a:rPr lang="zh-CN" altLang="da-DK" sz="1800">
                <a:solidFill>
                  <a:schemeClr val="bg1"/>
                </a:solidFill>
              </a:rPr>
              <a:t>针灸学第十版， 梁繁荣 王华主编</a:t>
            </a:r>
            <a:endParaRPr lang="da-DK" altLang="zh-CN" sz="1800">
              <a:solidFill>
                <a:schemeClr val="bg1"/>
              </a:solidFill>
            </a:endParaRPr>
          </a:p>
          <a:p>
            <a:endParaRPr lang="da-DK" sz="1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678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9E03F9-8F93-D338-ED72-10A50FE0B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446" y="960783"/>
            <a:ext cx="4486656" cy="792173"/>
          </a:xfrm>
        </p:spPr>
        <p:txBody>
          <a:bodyPr/>
          <a:lstStyle/>
          <a:p>
            <a:r>
              <a:rPr lang="zh-CN" altLang="da-DK"/>
              <a:t>天泉</a:t>
            </a:r>
            <a:r>
              <a:rPr lang="en-US" altLang="zh-CN">
                <a:solidFill>
                  <a:schemeClr val="tx2"/>
                </a:solidFill>
              </a:rPr>
              <a:t>(pc2)</a:t>
            </a:r>
            <a:endParaRPr lang="da-DK">
              <a:solidFill>
                <a:schemeClr val="tx2"/>
              </a:solidFill>
            </a:endParaRPr>
          </a:p>
        </p:txBody>
      </p:sp>
      <p:pic>
        <p:nvPicPr>
          <p:cNvPr id="14338" name="Picture 2" descr="手厥阴心包经9个高清穴位图">
            <a:extLst>
              <a:ext uri="{FF2B5EF4-FFF2-40B4-BE49-F238E27FC236}">
                <a16:creationId xmlns:a16="http://schemas.microsoft.com/office/drawing/2014/main" id="{9317FD77-91C4-D3B5-3AB0-3E21F1C0EDF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065" y="1855509"/>
            <a:ext cx="4149641" cy="286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6BABA3F-0F48-1673-2FDD-17264103A3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rot="10800000" flipV="1">
            <a:off x="1229176" y="2291622"/>
            <a:ext cx="3794760" cy="4334761"/>
          </a:xfrm>
        </p:spPr>
        <p:txBody>
          <a:bodyPr/>
          <a:lstStyle/>
          <a:p>
            <a:pPr algn="l" fontAlgn="base"/>
            <a:r>
              <a:rPr lang="zh-CN" altLang="da-DK" sz="18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Microsoft YaHei" panose="020B0503020204020204" pitchFamily="34" charset="-122"/>
              </a:rPr>
              <a:t>部位：</a:t>
            </a:r>
            <a:r>
              <a:rPr lang="zh-CN" sz="18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Microsoft YaHei" panose="020B0503020204020204" pitchFamily="34" charset="-122"/>
              </a:rPr>
              <a:t>在曲腋下去臂二寸，举臂取</a:t>
            </a:r>
            <a:r>
              <a:rPr lang="zh-CN" sz="180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Microsoft YaHei" panose="020B0503020204020204" pitchFamily="34" charset="-122"/>
              </a:rPr>
              <a:t>之</a:t>
            </a:r>
            <a:endParaRPr lang="da-DK" altLang="zh-CN" sz="1800" b="0" i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  <a:p>
            <a:pPr algn="l" fontAlgn="base"/>
            <a:r>
              <a:rPr lang="zh-CN" altLang="da-DK" sz="1800" b="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精确取穴：在臂</a:t>
            </a:r>
            <a:r>
              <a:rPr lang="zh-CN" altLang="en-US" sz="1800" b="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前区</a:t>
            </a:r>
            <a:r>
              <a:rPr lang="zh-CN" altLang="da-DK" sz="1800" b="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，腋前纹头下</a:t>
            </a:r>
            <a:r>
              <a:rPr lang="da-DK" altLang="zh-CN" sz="1800" b="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zh-CN" altLang="da-DK" sz="1800" b="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寸，肱二头肌的长、短头之间。</a:t>
            </a:r>
          </a:p>
          <a:p>
            <a:pPr algn="l" fontAlgn="base"/>
            <a:r>
              <a:rPr lang="zh-CN" altLang="da-DK" sz="1800" b="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主治疾病：</a:t>
            </a:r>
            <a:endParaRPr lang="da-DK" altLang="zh-CN" sz="1800" b="0" i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  <a:p>
            <a:pPr algn="l" fontAlgn="base"/>
            <a:r>
              <a:rPr lang="zh-CN" altLang="da-DK" sz="1800" b="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心痛、咳嗽</a:t>
            </a:r>
            <a:r>
              <a:rPr lang="zh-CN" altLang="en-US" sz="1800" b="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，胸胁胀满等心肺病症</a:t>
            </a:r>
            <a:r>
              <a:rPr lang="zh-CN" altLang="da-DK" sz="1800" b="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。</a:t>
            </a:r>
            <a:endParaRPr lang="en-US" altLang="zh-CN" sz="180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algn="l" fontAlgn="base"/>
            <a:r>
              <a:rPr lang="zh-CN" altLang="da-DK" sz="1800" b="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胸背及上臂内侧痛。</a:t>
            </a:r>
            <a:endParaRPr lang="en-US" altLang="zh-CN" sz="1800" b="0" i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  <a:p>
            <a:pPr algn="l" fontAlgn="base"/>
            <a:endParaRPr lang="en-US" altLang="zh-CN" sz="180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algn="l" fontAlgn="base"/>
            <a:endParaRPr lang="da-DK" altLang="zh-CN" sz="1800" b="0" i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  <a:p>
            <a:pPr algn="l" fontAlgn="base"/>
            <a:r>
              <a:rPr lang="zh-CN" altLang="en-US" sz="1600" b="0" i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针灸甲乙经</a:t>
            </a:r>
            <a:endParaRPr lang="en-US" altLang="zh-CN" sz="1600" b="0" i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algn="l" fontAlgn="base"/>
            <a:r>
              <a:rPr lang="zh-CN" altLang="da-DK" sz="1600">
                <a:solidFill>
                  <a:schemeClr val="bg1"/>
                </a:solidFill>
              </a:rPr>
              <a:t>针灸学第十版， 梁繁荣 王华主编</a:t>
            </a:r>
            <a:endParaRPr lang="da-DK" altLang="zh-CN" sz="1600">
              <a:solidFill>
                <a:schemeClr val="bg1"/>
              </a:solidFill>
            </a:endParaRPr>
          </a:p>
          <a:p>
            <a:pPr algn="l" fontAlgn="base"/>
            <a:endParaRPr lang="zh-CN" altLang="da-DK" b="0" i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endParaRPr lang="da-DK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29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B50826-9B71-27E6-C03B-ED7E562BC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260" y="1192695"/>
            <a:ext cx="4189697" cy="700273"/>
          </a:xfrm>
        </p:spPr>
        <p:txBody>
          <a:bodyPr/>
          <a:lstStyle/>
          <a:p>
            <a:r>
              <a:rPr lang="zh-CN" altLang="da-DK"/>
              <a:t>曲泽</a:t>
            </a:r>
            <a:r>
              <a:rPr lang="en-US" altLang="zh-CN">
                <a:solidFill>
                  <a:schemeClr val="tx2"/>
                </a:solidFill>
              </a:rPr>
              <a:t>(pc3)</a:t>
            </a:r>
            <a:endParaRPr lang="da-DK">
              <a:solidFill>
                <a:schemeClr val="tx2"/>
              </a:solidFill>
            </a:endParaRPr>
          </a:p>
        </p:txBody>
      </p:sp>
      <p:pic>
        <p:nvPicPr>
          <p:cNvPr id="12290" name="Picture 2" descr="手厥阴心包经9个高清穴位图">
            <a:extLst>
              <a:ext uri="{FF2B5EF4-FFF2-40B4-BE49-F238E27FC236}">
                <a16:creationId xmlns:a16="http://schemas.microsoft.com/office/drawing/2014/main" id="{3129C7B2-977C-8A67-571E-C6DD723C9F0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674" y="1892969"/>
            <a:ext cx="4031066" cy="268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3E67043C-C6AB-3F7E-0E28-7140AFE104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83046" y="2120348"/>
            <a:ext cx="3794760" cy="4273826"/>
          </a:xfrm>
        </p:spPr>
        <p:txBody>
          <a:bodyPr>
            <a:normAutofit lnSpcReduction="10000"/>
          </a:bodyPr>
          <a:lstStyle/>
          <a:p>
            <a:pPr algn="l" fontAlgn="base"/>
            <a:r>
              <a:rPr lang="zh-CN" altLang="da-DK" sz="1800">
                <a:solidFill>
                  <a:schemeClr val="tx2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Microsoft YaHei" panose="020B0503020204020204" pitchFamily="34" charset="-122"/>
              </a:rPr>
              <a:t>部位：</a:t>
            </a:r>
            <a:r>
              <a:rPr lang="zh-CN" sz="180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Microsoft YaHei" panose="020B0503020204020204" pitchFamily="34" charset="-122"/>
              </a:rPr>
              <a:t>在肘内廉下陷者中，屈肘得之</a:t>
            </a:r>
            <a:endParaRPr lang="da-DK" altLang="zh-CN" sz="1800" b="0" i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  <a:p>
            <a:pPr algn="l" fontAlgn="base"/>
            <a:r>
              <a:rPr lang="zh-CN" altLang="da-DK" sz="1800" b="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精确取穴：</a:t>
            </a:r>
            <a:r>
              <a:rPr lang="zh-CN" altLang="en-US" sz="1800" b="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在肘前区，</a:t>
            </a:r>
            <a:r>
              <a:rPr lang="zh-CN" altLang="da-DK" sz="1800" b="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肘横纹</a:t>
            </a:r>
            <a:r>
              <a:rPr lang="zh-CN" altLang="en-US" sz="1800" b="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上</a:t>
            </a:r>
            <a:r>
              <a:rPr lang="zh-CN" altLang="da-DK" sz="1800" b="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，肱二头肌腱的尺侧缘</a:t>
            </a:r>
            <a:r>
              <a:rPr lang="zh-CN" altLang="en-US" sz="1800" b="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凹陷中</a:t>
            </a:r>
            <a:r>
              <a:rPr lang="zh-CN" altLang="da-DK" sz="1800" b="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。</a:t>
            </a:r>
          </a:p>
          <a:p>
            <a:pPr algn="l" fontAlgn="base"/>
            <a:r>
              <a:rPr lang="zh-CN" altLang="da-DK" sz="1800" b="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主治疾病：</a:t>
            </a:r>
            <a:endParaRPr lang="da-DK" altLang="zh-CN" sz="1800" b="0" i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  <a:p>
            <a:pPr algn="l" fontAlgn="base"/>
            <a:r>
              <a:rPr lang="zh-CN" altLang="da-DK" sz="1800" b="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心痛、心悸</a:t>
            </a:r>
            <a:r>
              <a:rPr lang="zh-CN" altLang="en-US" sz="1800" b="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，善惊等心系病证</a:t>
            </a:r>
            <a:endParaRPr lang="da-DK" altLang="zh-CN" sz="1800" b="0" i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  <a:p>
            <a:pPr algn="l" fontAlgn="base"/>
            <a:r>
              <a:rPr lang="zh-CN" altLang="da-DK" sz="1800" b="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胃痛、</a:t>
            </a:r>
            <a:r>
              <a:rPr lang="zh-CN" altLang="en-US" sz="1800" b="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呕血，</a:t>
            </a:r>
            <a:r>
              <a:rPr lang="zh-CN" altLang="da-DK" sz="1800" b="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呕</a:t>
            </a:r>
            <a:r>
              <a:rPr lang="zh-CN" altLang="en-US" sz="1800" b="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吐等胃热病症。</a:t>
            </a:r>
            <a:endParaRPr lang="en-US" altLang="zh-CN" sz="1800" b="0" i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  <a:p>
            <a:pPr algn="l" fontAlgn="base"/>
            <a:r>
              <a:rPr lang="zh-CN" altLang="en-US" sz="1800">
                <a:solidFill>
                  <a:schemeClr val="tx2"/>
                </a:solidFill>
                <a:latin typeface="Arial" panose="020B0604020202020204" pitchFamily="34" charset="0"/>
              </a:rPr>
              <a:t>暑热病。</a:t>
            </a:r>
            <a:endParaRPr lang="en-US" altLang="zh-CN" sz="180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algn="l" fontAlgn="base"/>
            <a:r>
              <a:rPr lang="zh-CN" altLang="en-US" sz="1800">
                <a:solidFill>
                  <a:schemeClr val="tx2"/>
                </a:solidFill>
                <a:latin typeface="Arial" panose="020B0604020202020204" pitchFamily="34" charset="0"/>
              </a:rPr>
              <a:t>肘臂挛痛，上肢颤动。</a:t>
            </a:r>
            <a:endParaRPr lang="en-US" altLang="zh-CN" sz="180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algn="l" fontAlgn="base"/>
            <a:endParaRPr lang="en-US" altLang="zh-CN" sz="180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algn="l" fontAlgn="base"/>
            <a:r>
              <a:rPr lang="zh-CN" altLang="en-US" sz="1600" b="0" i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针灸甲乙经</a:t>
            </a:r>
            <a:endParaRPr lang="en-US" altLang="zh-CN" sz="1600" b="0" i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algn="l" fontAlgn="base"/>
            <a:r>
              <a:rPr lang="zh-CN" altLang="da-DK" sz="1600">
                <a:solidFill>
                  <a:schemeClr val="bg1"/>
                </a:solidFill>
              </a:rPr>
              <a:t>针灸学第十版， 梁繁荣 王华主编</a:t>
            </a:r>
            <a:endParaRPr lang="da-DK" altLang="zh-CN" sz="1600">
              <a:solidFill>
                <a:schemeClr val="bg1"/>
              </a:solidFill>
            </a:endParaRPr>
          </a:p>
          <a:p>
            <a:pPr algn="l"/>
            <a:endParaRPr lang="da-DK" altLang="zh-CN" sz="1600">
              <a:solidFill>
                <a:schemeClr val="bg1"/>
              </a:solidFill>
            </a:endParaRPr>
          </a:p>
          <a:p>
            <a:pPr algn="l"/>
            <a:endParaRPr lang="da-DK" altLang="zh-CN" sz="1600">
              <a:solidFill>
                <a:schemeClr val="bg1"/>
              </a:solidFill>
            </a:endParaRPr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23503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C7277A-0F00-F959-D531-B22E31E2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903" y="1251284"/>
            <a:ext cx="4486656" cy="810627"/>
          </a:xfrm>
        </p:spPr>
        <p:txBody>
          <a:bodyPr/>
          <a:lstStyle/>
          <a:p>
            <a:r>
              <a:rPr lang="zh-CN" altLang="da-DK"/>
              <a:t>郄门</a:t>
            </a:r>
            <a:r>
              <a:rPr lang="en-US" altLang="zh-CN">
                <a:solidFill>
                  <a:schemeClr val="tx2"/>
                </a:solidFill>
              </a:rPr>
              <a:t>(PC4)</a:t>
            </a:r>
            <a:endParaRPr lang="da-DK">
              <a:solidFill>
                <a:schemeClr val="tx2"/>
              </a:solidFill>
            </a:endParaRPr>
          </a:p>
        </p:txBody>
      </p:sp>
      <p:pic>
        <p:nvPicPr>
          <p:cNvPr id="11266" name="Picture 2" descr="手厥阴心包经9个高清穴位图">
            <a:extLst>
              <a:ext uri="{FF2B5EF4-FFF2-40B4-BE49-F238E27FC236}">
                <a16:creationId xmlns:a16="http://schemas.microsoft.com/office/drawing/2014/main" id="{E4B55896-8713-5386-A239-1B77D08524A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086" y="2061911"/>
            <a:ext cx="3820945" cy="250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56215F9-86B6-E746-8ACC-6380263AA3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5568" y="2327413"/>
            <a:ext cx="3794760" cy="4456044"/>
          </a:xfrm>
        </p:spPr>
        <p:txBody>
          <a:bodyPr>
            <a:normAutofit fontScale="92500" lnSpcReduction="10000"/>
          </a:bodyPr>
          <a:lstStyle/>
          <a:p>
            <a:pPr algn="l" fontAlgn="base"/>
            <a:r>
              <a:rPr lang="zh-CN" altLang="da-DK" sz="1800">
                <a:solidFill>
                  <a:schemeClr val="tx2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Microsoft YaHei" panose="020B0503020204020204" pitchFamily="34" charset="-122"/>
              </a:rPr>
              <a:t>部位：</a:t>
            </a:r>
            <a:r>
              <a:rPr lang="zh-CN" sz="1800">
                <a:solidFill>
                  <a:schemeClr val="tx2"/>
                </a:solidFill>
                <a:effectLst/>
                <a:ea typeface="DengXian" panose="02010600030101010101" pitchFamily="2" charset="-122"/>
                <a:cs typeface="Microsoft YaHei" panose="020B0503020204020204" pitchFamily="34" charset="-122"/>
              </a:rPr>
              <a:t>去腕五寸</a:t>
            </a:r>
            <a:endParaRPr lang="da-DK" altLang="zh-CN" sz="1800" b="0" i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  <a:p>
            <a:pPr algn="l" fontAlgn="base"/>
            <a:r>
              <a:rPr lang="zh-CN" altLang="da-DK" sz="1800" b="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精确取穴：在前臂</a:t>
            </a:r>
            <a:r>
              <a:rPr lang="zh-CN" altLang="en-US" sz="1800" b="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前区，腕掌侧远端横纹上</a:t>
            </a:r>
            <a:r>
              <a:rPr lang="en-US" altLang="zh-CN" sz="1800" b="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5</a:t>
            </a:r>
            <a:r>
              <a:rPr lang="zh-CN" altLang="en-US" sz="1800" b="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寸</a:t>
            </a:r>
            <a:r>
              <a:rPr lang="zh-CN" altLang="da-DK" sz="1800" b="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，</a:t>
            </a:r>
            <a:r>
              <a:rPr lang="zh-CN" altLang="en-US" sz="1800" b="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掌长肌腱与桡侧腕曲肌腱之间。</a:t>
            </a:r>
            <a:endParaRPr lang="zh-CN" altLang="da-DK" sz="1800" b="0" i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  <a:p>
            <a:pPr algn="l" fontAlgn="base"/>
            <a:r>
              <a:rPr lang="zh-CN" altLang="da-DK" sz="1800" b="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主治疾病：</a:t>
            </a:r>
            <a:endParaRPr lang="da-DK" altLang="zh-CN" sz="1800" b="0" i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  <a:p>
            <a:pPr algn="l" fontAlgn="base"/>
            <a:r>
              <a:rPr lang="zh-CN" altLang="en-US" sz="1800" b="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急性</a:t>
            </a:r>
            <a:r>
              <a:rPr lang="zh-CN" altLang="da-DK" sz="1800" b="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心痛、心悸、</a:t>
            </a:r>
            <a:r>
              <a:rPr lang="zh-CN" altLang="en-US" sz="1800" b="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心烦胸痛等心胸病证</a:t>
            </a:r>
            <a:r>
              <a:rPr lang="zh-CN" altLang="da-DK" sz="1800" b="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痫证、疔疮。</a:t>
            </a:r>
            <a:endParaRPr lang="da-DK" altLang="zh-CN" sz="1800" b="0" i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  <a:p>
            <a:pPr algn="l" fontAlgn="base"/>
            <a:r>
              <a:rPr lang="zh-CN" altLang="da-DK" sz="1800" b="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咳血、</a:t>
            </a:r>
            <a:r>
              <a:rPr lang="zh-CN" altLang="en-US" sz="1800" b="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呕血，衄血等热性出血证</a:t>
            </a:r>
            <a:endParaRPr lang="en-US" altLang="zh-CN" sz="1800" b="0" i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  <a:p>
            <a:pPr algn="l" fontAlgn="base"/>
            <a:r>
              <a:rPr lang="zh-CN" altLang="en-US" sz="1800">
                <a:solidFill>
                  <a:schemeClr val="tx2"/>
                </a:solidFill>
                <a:latin typeface="Arial" panose="020B0604020202020204" pitchFamily="34" charset="0"/>
              </a:rPr>
              <a:t>疔疮</a:t>
            </a:r>
            <a:endParaRPr lang="en-US" altLang="zh-CN" sz="180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algn="l" fontAlgn="base"/>
            <a:r>
              <a:rPr lang="zh-CN" altLang="en-US" sz="1800" b="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癫痫</a:t>
            </a:r>
            <a:endParaRPr lang="en-US" altLang="zh-CN" sz="1800" b="0" i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  <a:p>
            <a:pPr algn="l" fontAlgn="base"/>
            <a:endParaRPr lang="en-US" altLang="zh-CN" sz="180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algn="l" fontAlgn="base"/>
            <a:r>
              <a:rPr lang="zh-CN" altLang="en-US" sz="1800" b="0" i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针灸甲乙经</a:t>
            </a:r>
            <a:endParaRPr lang="en-US" altLang="zh-CN" sz="1800" b="0" i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algn="l" fontAlgn="base"/>
            <a:r>
              <a:rPr lang="zh-CN" altLang="da-DK" sz="1900">
                <a:solidFill>
                  <a:schemeClr val="bg1"/>
                </a:solidFill>
              </a:rPr>
              <a:t>针灸学第十版， 梁繁荣 王华主编</a:t>
            </a:r>
            <a:endParaRPr lang="da-DK" altLang="zh-CN" sz="1900">
              <a:solidFill>
                <a:schemeClr val="bg1"/>
              </a:solidFill>
            </a:endParaRPr>
          </a:p>
          <a:p>
            <a:pPr algn="l" fontAlgn="base"/>
            <a:endParaRPr lang="zh-CN" altLang="da-DK" b="0" i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13398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33D43D-73F9-EF01-9B7C-AFD1F3441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52" y="1302483"/>
            <a:ext cx="4705791" cy="796151"/>
          </a:xfrm>
        </p:spPr>
        <p:txBody>
          <a:bodyPr>
            <a:normAutofit fontScale="90000"/>
          </a:bodyPr>
          <a:lstStyle/>
          <a:p>
            <a:br>
              <a:rPr lang="da-DK" altLang="zh-CN"/>
            </a:br>
            <a:r>
              <a:rPr lang="zh-CN" altLang="da-DK"/>
              <a:t>间使</a:t>
            </a:r>
            <a:r>
              <a:rPr lang="en-US" altLang="zh-CN">
                <a:solidFill>
                  <a:schemeClr val="tx2"/>
                </a:solidFill>
              </a:rPr>
              <a:t>(pc5)</a:t>
            </a:r>
            <a:br>
              <a:rPr lang="da-DK" altLang="zh-CN">
                <a:solidFill>
                  <a:schemeClr val="tx2"/>
                </a:solidFill>
              </a:rPr>
            </a:br>
            <a:endParaRPr lang="da-DK">
              <a:solidFill>
                <a:schemeClr val="tx2"/>
              </a:solidFill>
            </a:endParaRPr>
          </a:p>
        </p:txBody>
      </p:sp>
      <p:pic>
        <p:nvPicPr>
          <p:cNvPr id="10242" name="Picture 2" descr="手厥阴心包经9个高清穴位图">
            <a:extLst>
              <a:ext uri="{FF2B5EF4-FFF2-40B4-BE49-F238E27FC236}">
                <a16:creationId xmlns:a16="http://schemas.microsoft.com/office/drawing/2014/main" id="{9F362B07-21AE-F951-B93E-833D7C49B1B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064" y="2002381"/>
            <a:ext cx="3975031" cy="269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067DA7FD-9033-8D76-8D3E-48C9070A30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5567" y="2205149"/>
            <a:ext cx="3794760" cy="4404373"/>
          </a:xfrm>
        </p:spPr>
        <p:txBody>
          <a:bodyPr>
            <a:normAutofit fontScale="92500" lnSpcReduction="10000"/>
          </a:bodyPr>
          <a:lstStyle/>
          <a:p>
            <a:pPr algn="l" fontAlgn="base"/>
            <a:r>
              <a:rPr lang="zh-CN" altLang="da-DK" sz="1800">
                <a:solidFill>
                  <a:schemeClr val="tx2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Microsoft YaHei" panose="020B0503020204020204" pitchFamily="34" charset="-122"/>
              </a:rPr>
              <a:t>部位：</a:t>
            </a:r>
            <a:r>
              <a:rPr lang="zh-CN" sz="1800">
                <a:solidFill>
                  <a:schemeClr val="tx2"/>
                </a:solidFill>
                <a:effectLst/>
                <a:ea typeface="DengXian" panose="02010600030101010101" pitchFamily="2" charset="-122"/>
                <a:cs typeface="Microsoft YaHei" panose="020B0503020204020204" pitchFamily="34" charset="-122"/>
              </a:rPr>
              <a:t>在掌后三寸，两筋间陷者中</a:t>
            </a:r>
            <a:endParaRPr lang="da-DK" altLang="zh-CN" sz="1800" b="0" i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  <a:p>
            <a:pPr algn="l" fontAlgn="base"/>
            <a:r>
              <a:rPr lang="zh-CN" altLang="da-DK" sz="1800" b="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精确取穴：在前臂</a:t>
            </a:r>
            <a:r>
              <a:rPr lang="zh-CN" altLang="en-US" sz="1800" b="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前区，腕掌侧远端横纹上</a:t>
            </a:r>
            <a:r>
              <a:rPr lang="en-US" altLang="zh-CN" sz="1800" b="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3</a:t>
            </a:r>
            <a:r>
              <a:rPr lang="zh-CN" altLang="en-US" sz="1800" b="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寸</a:t>
            </a:r>
            <a:r>
              <a:rPr lang="zh-CN" altLang="da-DK" sz="1800" b="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，</a:t>
            </a:r>
            <a:r>
              <a:rPr lang="zh-CN" altLang="en-US" sz="1800" b="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掌长肌腱和桡侧腕曲肌腱之间</a:t>
            </a:r>
            <a:r>
              <a:rPr lang="zh-CN" altLang="da-DK" sz="1800" b="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。</a:t>
            </a:r>
          </a:p>
          <a:p>
            <a:pPr algn="l" fontAlgn="base"/>
            <a:r>
              <a:rPr lang="zh-CN" altLang="da-DK" sz="1800" b="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主治疾病：</a:t>
            </a:r>
            <a:endParaRPr lang="en-US" altLang="zh-CN" sz="1800" b="0" i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  <a:p>
            <a:pPr algn="l" fontAlgn="base"/>
            <a:r>
              <a:rPr lang="zh-CN" altLang="da-DK" sz="1800" b="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心痛</a:t>
            </a:r>
            <a:r>
              <a:rPr lang="zh-CN" altLang="en-US" sz="1800" b="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，</a:t>
            </a:r>
            <a:r>
              <a:rPr lang="zh-CN" altLang="da-DK" sz="1800" b="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心悸</a:t>
            </a:r>
            <a:r>
              <a:rPr lang="zh-CN" altLang="en-US" sz="1800" b="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等心系病证</a:t>
            </a:r>
            <a:r>
              <a:rPr lang="zh-CN" altLang="da-DK" sz="1800" b="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。</a:t>
            </a:r>
            <a:endParaRPr lang="en-US" altLang="zh-CN" sz="1800" b="0" i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  <a:p>
            <a:pPr algn="l" fontAlgn="base"/>
            <a:r>
              <a:rPr lang="zh-CN" altLang="en-US" sz="1800">
                <a:solidFill>
                  <a:schemeClr val="tx2"/>
                </a:solidFill>
                <a:latin typeface="Arial" panose="020B0604020202020204" pitchFamily="34" charset="0"/>
              </a:rPr>
              <a:t>胃痛，呕吐等胃病热证。</a:t>
            </a:r>
            <a:endParaRPr lang="en-US" altLang="zh-CN" sz="180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algn="l" fontAlgn="base"/>
            <a:r>
              <a:rPr lang="zh-CN" altLang="da-DK" sz="1800" b="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热病</a:t>
            </a:r>
            <a:r>
              <a:rPr lang="zh-CN" altLang="en-US" sz="1800" b="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，</a:t>
            </a:r>
            <a:r>
              <a:rPr lang="zh-CN" altLang="da-DK" sz="1800" b="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疟疾</a:t>
            </a:r>
            <a:r>
              <a:rPr lang="zh-CN" altLang="en-US" sz="1800" b="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。</a:t>
            </a:r>
            <a:endParaRPr lang="en-US" altLang="zh-CN" sz="1800" b="0" i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  <a:p>
            <a:pPr algn="l" fontAlgn="base"/>
            <a:r>
              <a:rPr lang="zh-CN" altLang="da-DK" sz="1800" b="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癫狂痫、癔病。</a:t>
            </a:r>
            <a:endParaRPr lang="en-US" altLang="zh-CN" sz="1800" b="0" i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  <a:p>
            <a:pPr algn="l" fontAlgn="base"/>
            <a:r>
              <a:rPr lang="zh-CN" altLang="en-US" sz="1800">
                <a:solidFill>
                  <a:schemeClr val="tx2"/>
                </a:solidFill>
                <a:latin typeface="Arial" panose="020B0604020202020204" pitchFamily="34" charset="0"/>
              </a:rPr>
              <a:t>腋肿，肘臂，腕挛痛。</a:t>
            </a:r>
            <a:endParaRPr lang="en-US" altLang="zh-CN" sz="180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algn="l" fontAlgn="base"/>
            <a:endParaRPr lang="en-US" altLang="zh-CN" sz="1700" b="0" i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algn="l" fontAlgn="base"/>
            <a:r>
              <a:rPr lang="zh-CN" altLang="en-US" sz="1700" b="0" i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针灸甲乙经</a:t>
            </a:r>
            <a:endParaRPr lang="en-US" altLang="zh-CN" sz="1700" b="0" i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algn="l" fontAlgn="base"/>
            <a:r>
              <a:rPr lang="zh-CN" altLang="da-DK" sz="1700">
                <a:solidFill>
                  <a:schemeClr val="bg1"/>
                </a:solidFill>
              </a:rPr>
              <a:t>针灸学第十版， 梁繁荣 王华主编</a:t>
            </a:r>
            <a:endParaRPr lang="da-DK" altLang="zh-CN" sz="1700">
              <a:solidFill>
                <a:schemeClr val="bg1"/>
              </a:solidFill>
            </a:endParaRPr>
          </a:p>
          <a:p>
            <a:pPr algn="l" fontAlgn="base"/>
            <a:endParaRPr lang="zh-CN" altLang="da-DK" sz="1800" b="0" i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  <a:p>
            <a:pPr algn="l" fontAlgn="base"/>
            <a:endParaRPr lang="da-DK" altLang="zh-CN" sz="1600">
              <a:solidFill>
                <a:schemeClr val="bg1"/>
              </a:solidFill>
            </a:endParaRPr>
          </a:p>
          <a:p>
            <a:pPr algn="l"/>
            <a:endParaRPr lang="en-US" altLang="zh-CN" sz="1600">
              <a:solidFill>
                <a:schemeClr val="bg1"/>
              </a:solidFill>
            </a:endParaRPr>
          </a:p>
          <a:p>
            <a:pPr algn="l"/>
            <a:endParaRPr lang="da-DK" altLang="zh-CN" sz="1600">
              <a:solidFill>
                <a:schemeClr val="bg1"/>
              </a:solidFill>
            </a:endParaRPr>
          </a:p>
          <a:p>
            <a:pPr algn="l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91723621"/>
      </p:ext>
    </p:extLst>
  </p:cSld>
  <p:clrMapOvr>
    <a:masterClrMapping/>
  </p:clrMapOvr>
</p:sld>
</file>

<file path=ppt/theme/theme1.xml><?xml version="1.0" encoding="utf-8"?>
<a:theme xmlns:a="http://schemas.openxmlformats.org/drawingml/2006/main" name="Pakke">
  <a:themeElements>
    <a:clrScheme name="Pakke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kk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kk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</TotalTime>
  <Words>1559</Words>
  <Application>Microsoft Office PowerPoint</Application>
  <PresentationFormat>宽屏</PresentationFormat>
  <Paragraphs>149</Paragraphs>
  <Slides>15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Pakke</vt:lpstr>
      <vt:lpstr>手厥阴心包经</vt:lpstr>
      <vt:lpstr>经脉循行</vt:lpstr>
      <vt:lpstr>经脉主治</vt:lpstr>
      <vt:lpstr>腧穴定位及主治</vt:lpstr>
      <vt:lpstr>天池(pc1)</vt:lpstr>
      <vt:lpstr>天泉(pc2)</vt:lpstr>
      <vt:lpstr>曲泽(pc3)</vt:lpstr>
      <vt:lpstr>郄门(PC4)</vt:lpstr>
      <vt:lpstr> 间使(pc5) </vt:lpstr>
      <vt:lpstr>内关(pc6)</vt:lpstr>
      <vt:lpstr>大陵(PC7)</vt:lpstr>
      <vt:lpstr>劳宫(PC8)</vt:lpstr>
      <vt:lpstr>中冲(PC9)</vt:lpstr>
      <vt:lpstr>经脉循行</vt:lpstr>
      <vt:lpstr>谢谢观看！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手厥阴心包经</dc:title>
  <dc:creator>Lian Tving</dc:creator>
  <cp:lastModifiedBy>连 陈</cp:lastModifiedBy>
  <cp:revision>4</cp:revision>
  <dcterms:created xsi:type="dcterms:W3CDTF">2022-10-09T10:22:21Z</dcterms:created>
  <dcterms:modified xsi:type="dcterms:W3CDTF">2022-10-28T11:24:14Z</dcterms:modified>
</cp:coreProperties>
</file>